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72" r:id="rId5"/>
    <p:sldId id="268" r:id="rId6"/>
    <p:sldId id="262" r:id="rId7"/>
    <p:sldId id="277" r:id="rId8"/>
    <p:sldId id="278" r:id="rId9"/>
    <p:sldId id="275" r:id="rId10"/>
    <p:sldId id="279" r:id="rId11"/>
    <p:sldId id="280" r:id="rId12"/>
    <p:sldId id="281" r:id="rId13"/>
    <p:sldId id="282"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598" autoAdjust="0"/>
  </p:normalViewPr>
  <p:slideViewPr>
    <p:cSldViewPr snapToGrid="0">
      <p:cViewPr>
        <p:scale>
          <a:sx n="66" d="100"/>
          <a:sy n="66" d="100"/>
        </p:scale>
        <p:origin x="1238" y="288"/>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11/15/2025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5E485773-E831-40C3-B08E-FE9BDAA69383}" type="slidenum">
              <a:rPr lang="en-US" smtClean="0"/>
              <a:t>8</a:t>
            </a:fld>
            <a:endParaRPr lang="en-US" dirty="0"/>
          </a:p>
        </p:txBody>
      </p:sp>
    </p:spTree>
    <p:extLst>
      <p:ext uri="{BB962C8B-B14F-4D97-AF65-F5344CB8AC3E}">
        <p14:creationId xmlns:p14="http://schemas.microsoft.com/office/powerpoint/2010/main" val="2906221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rec.ustc.edu.cn/share/75aae550-8d26-11ee-98a1-ed4fd857523e"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3715" y="908262"/>
            <a:ext cx="3071005" cy="1473524"/>
          </a:xfrm>
        </p:spPr>
        <p:txBody>
          <a:bodyPr vert="horz" lIns="91440" tIns="45720" rIns="91440" bIns="45720" rtlCol="0" anchor="b" anchorCtr="0">
            <a:normAutofit/>
          </a:bodyPr>
          <a:lstStyle/>
          <a:p>
            <a:r>
              <a:rPr lang="en-US" dirty="0"/>
              <a:t>AI-</a:t>
            </a:r>
            <a:r>
              <a:rPr lang="en-US" dirty="0" err="1"/>
              <a:t>FireGuard</a:t>
            </a:r>
            <a:endParaRPr lang="en-US" dirty="0"/>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190244" y="5116529"/>
            <a:ext cx="4074910" cy="1473524"/>
          </a:xfrm>
        </p:spPr>
        <p:txBody>
          <a:bodyPr vert="horz" lIns="91440" tIns="45720" rIns="91440" bIns="45720" rtlCol="0" anchor="t">
            <a:normAutofit/>
          </a:bodyPr>
          <a:lstStyle/>
          <a:p>
            <a:r>
              <a:rPr lang="en-US" dirty="0"/>
              <a:t>Thermal-RGB Fusion for UAV-Based Wildfire Monitoring</a:t>
            </a:r>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25982" y="0"/>
            <a:ext cx="7808976" cy="6858000"/>
          </a:xfrm>
        </p:spPr>
      </p:pic>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98E4-5648-985A-DBC5-2CC3B2872979}"/>
              </a:ext>
            </a:extLst>
          </p:cNvPr>
          <p:cNvSpPr>
            <a:spLocks noGrp="1"/>
          </p:cNvSpPr>
          <p:nvPr>
            <p:ph type="title"/>
          </p:nvPr>
        </p:nvSpPr>
        <p:spPr>
          <a:xfrm>
            <a:off x="392763" y="647700"/>
            <a:ext cx="3878528" cy="1403343"/>
          </a:xfrm>
        </p:spPr>
        <p:txBody>
          <a:bodyPr/>
          <a:lstStyle/>
          <a:p>
            <a:pPr algn="l"/>
            <a:r>
              <a:rPr lang="en-US" dirty="0"/>
              <a:t>Argument</a:t>
            </a:r>
            <a:endParaRPr lang="en-AE" dirty="0"/>
          </a:p>
        </p:txBody>
      </p:sp>
      <p:sp>
        <p:nvSpPr>
          <p:cNvPr id="3" name="Content Placeholder 2">
            <a:extLst>
              <a:ext uri="{FF2B5EF4-FFF2-40B4-BE49-F238E27FC236}">
                <a16:creationId xmlns:a16="http://schemas.microsoft.com/office/drawing/2014/main" id="{5745A15F-D53D-FAC9-0FBC-CD08E2282F73}"/>
              </a:ext>
            </a:extLst>
          </p:cNvPr>
          <p:cNvSpPr>
            <a:spLocks noGrp="1"/>
          </p:cNvSpPr>
          <p:nvPr>
            <p:ph idx="1"/>
          </p:nvPr>
        </p:nvSpPr>
        <p:spPr>
          <a:xfrm>
            <a:off x="392763" y="2278352"/>
            <a:ext cx="4823613" cy="4486082"/>
          </a:xfrm>
        </p:spPr>
        <p:txBody>
          <a:bodyPr>
            <a:noAutofit/>
          </a:bodyPr>
          <a:lstStyle/>
          <a:p>
            <a:pPr algn="l"/>
            <a:r>
              <a:rPr lang="en-US" sz="1700" dirty="0"/>
              <a:t>The challenge of accurate fire detection using UAV imagery arises from environmental complexity, low visibility, and significant variation in fire appearance across RGB and thermal modalities. Traditional single-modal systems struggle to maintain high detection performance in real-world conditions such as smoke, darkness, and occlusions.</a:t>
            </a:r>
            <a:br>
              <a:rPr lang="en-US" sz="1700" dirty="0"/>
            </a:br>
            <a:r>
              <a:rPr lang="en-US" sz="1700" dirty="0"/>
              <a:t>By leveraging a dual-modal RGB–Thermal dataset and a deep learning model trained on aligned multi-spectral inputs, the system provides more reliable detection and segmentation, improving safety, monitoring efficiency, and early-response capabilities.</a:t>
            </a:r>
            <a:endParaRPr lang="en-AE" sz="1700" dirty="0"/>
          </a:p>
        </p:txBody>
      </p:sp>
      <p:sp>
        <p:nvSpPr>
          <p:cNvPr id="7" name="Slide Number Placeholder 6">
            <a:extLst>
              <a:ext uri="{FF2B5EF4-FFF2-40B4-BE49-F238E27FC236}">
                <a16:creationId xmlns:a16="http://schemas.microsoft.com/office/drawing/2014/main" id="{45232593-C9CD-6629-656C-C4A2F9E94A34}"/>
              </a:ext>
            </a:extLst>
          </p:cNvPr>
          <p:cNvSpPr>
            <a:spLocks noGrp="1"/>
          </p:cNvSpPr>
          <p:nvPr>
            <p:ph type="sldNum" sz="quarter" idx="12"/>
          </p:nvPr>
        </p:nvSpPr>
        <p:spPr/>
        <p:txBody>
          <a:bodyPr/>
          <a:lstStyle/>
          <a:p>
            <a:fld id="{AE208ADF-3ADD-483D-A721-14E3EEE2C135}" type="slidenum">
              <a:rPr lang="en-US" smtClean="0"/>
              <a:t>10</a:t>
            </a:fld>
            <a:endParaRPr lang="en-US" dirty="0"/>
          </a:p>
        </p:txBody>
      </p:sp>
      <p:pic>
        <p:nvPicPr>
          <p:cNvPr id="17" name="Picture 16">
            <a:extLst>
              <a:ext uri="{FF2B5EF4-FFF2-40B4-BE49-F238E27FC236}">
                <a16:creationId xmlns:a16="http://schemas.microsoft.com/office/drawing/2014/main" id="{F3BA5A34-5D0F-5954-D49A-3FF7C9E64890}"/>
              </a:ext>
            </a:extLst>
          </p:cNvPr>
          <p:cNvPicPr>
            <a:picLocks noChangeAspect="1"/>
          </p:cNvPicPr>
          <p:nvPr/>
        </p:nvPicPr>
        <p:blipFill>
          <a:blip r:embed="rId2"/>
          <a:stretch>
            <a:fillRect/>
          </a:stretch>
        </p:blipFill>
        <p:spPr>
          <a:xfrm>
            <a:off x="5271608" y="0"/>
            <a:ext cx="6920392" cy="6858000"/>
          </a:xfrm>
          <a:prstGeom prst="rect">
            <a:avLst/>
          </a:prstGeom>
        </p:spPr>
      </p:pic>
    </p:spTree>
    <p:extLst>
      <p:ext uri="{BB962C8B-B14F-4D97-AF65-F5344CB8AC3E}">
        <p14:creationId xmlns:p14="http://schemas.microsoft.com/office/powerpoint/2010/main" val="2667015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1375939"/>
            <a:ext cx="5448300" cy="1240966"/>
          </a:xfrm>
        </p:spPr>
        <p:txBody>
          <a:bodyPr/>
          <a:lstStyle/>
          <a:p>
            <a:r>
              <a:rPr lang="en-US" dirty="0"/>
              <a:t>Summary</a:t>
            </a:r>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417310" y="2503860"/>
            <a:ext cx="5811655" cy="4136279"/>
          </a:xfrm>
        </p:spPr>
        <p:txBody>
          <a:bodyPr>
            <a:noAutofit/>
          </a:bodyPr>
          <a:lstStyle/>
          <a:p>
            <a:r>
              <a:rPr lang="en-US" sz="1850" dirty="0"/>
              <a:t>This project developed a UAV-based fire detection system using RGB-Thermal imagery and a deep-learning segmentation model. Through multi-modal fusion, data preprocessing, model training, and evaluation using accuracy, precision, recall, F1 score, and Dice/</a:t>
            </a:r>
            <a:r>
              <a:rPr lang="en-US" sz="1850" dirty="0" err="1"/>
              <a:t>IoU</a:t>
            </a:r>
            <a:r>
              <a:rPr lang="en-US" sz="1850" dirty="0"/>
              <a:t> metrics, the system achieved strong performance in identifying fire regions under challenging conditions. The results demonstrate the effectiveness of combining RGB and thermal data for robust wildfire detection and highlight the potential for future improvements such as real-time onboard deployment and advanced multi-modal architectures.</a:t>
            </a:r>
          </a:p>
        </p:txBody>
      </p:sp>
      <p:pic>
        <p:nvPicPr>
          <p:cNvPr id="7" name="Picture Placeholder 6" descr="A picture containing trees, outdoor, forest, nature, mist">
            <a:extLst>
              <a:ext uri="{FF2B5EF4-FFF2-40B4-BE49-F238E27FC236}">
                <a16:creationId xmlns:a16="http://schemas.microsoft.com/office/drawing/2014/main" id="{67622E7C-99A9-46F7-8DC6-CB21DE6130A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748272" y="658368"/>
            <a:ext cx="4809744" cy="2606040"/>
          </a:xfrm>
        </p:spPr>
      </p:pic>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11</a:t>
            </a:fld>
            <a:endParaRPr lang="en-US" dirty="0"/>
          </a:p>
        </p:txBody>
      </p:sp>
      <p:sp>
        <p:nvSpPr>
          <p:cNvPr id="8" name="AutoShape 4" descr="Forest Fire Wallpaper (54+ images)">
            <a:extLst>
              <a:ext uri="{FF2B5EF4-FFF2-40B4-BE49-F238E27FC236}">
                <a16:creationId xmlns:a16="http://schemas.microsoft.com/office/drawing/2014/main" id="{2847B577-2CD2-9CB6-05DA-C8D049AC4C3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pic>
        <p:nvPicPr>
          <p:cNvPr id="10" name="Picture 9">
            <a:extLst>
              <a:ext uri="{FF2B5EF4-FFF2-40B4-BE49-F238E27FC236}">
                <a16:creationId xmlns:a16="http://schemas.microsoft.com/office/drawing/2014/main" id="{6CAB4128-B5F1-F817-B9D7-54C184B5FB23}"/>
              </a:ext>
            </a:extLst>
          </p:cNvPr>
          <p:cNvPicPr>
            <a:picLocks noChangeAspect="1"/>
          </p:cNvPicPr>
          <p:nvPr/>
        </p:nvPicPr>
        <p:blipFill>
          <a:blip r:embed="rId3"/>
          <a:stretch>
            <a:fillRect/>
          </a:stretch>
        </p:blipFill>
        <p:spPr>
          <a:xfrm>
            <a:off x="6748272" y="3651718"/>
            <a:ext cx="4809744" cy="2819400"/>
          </a:xfrm>
          <a:prstGeom prst="rect">
            <a:avLst/>
          </a:prstGeom>
        </p:spPr>
      </p:pic>
    </p:spTree>
    <p:extLst>
      <p:ext uri="{BB962C8B-B14F-4D97-AF65-F5344CB8AC3E}">
        <p14:creationId xmlns:p14="http://schemas.microsoft.com/office/powerpoint/2010/main" val="1903762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647701" y="2683104"/>
            <a:ext cx="3364358" cy="3673245"/>
          </a:xfrm>
        </p:spPr>
        <p:txBody>
          <a:bodyPr/>
          <a:lstStyle/>
          <a:p>
            <a:pPr algn="l"/>
            <a:r>
              <a:rPr lang="en-US" sz="1800" dirty="0"/>
              <a:t>BASHAR ALSALEH</a:t>
            </a:r>
          </a:p>
          <a:p>
            <a:pPr algn="l"/>
            <a:r>
              <a:rPr lang="en-US" sz="1800" dirty="0"/>
              <a:t>KHAWLA ALSHAIKH</a:t>
            </a:r>
          </a:p>
          <a:p>
            <a:pPr algn="l"/>
            <a:r>
              <a:rPr lang="en-US" sz="1800" dirty="0"/>
              <a:t>HANIN SHAHIN</a:t>
            </a:r>
          </a:p>
          <a:p>
            <a:pPr algn="l"/>
            <a:r>
              <a:rPr lang="en-US" sz="1800" dirty="0"/>
              <a:t>JUDY </a:t>
            </a:r>
            <a:r>
              <a:rPr lang="en-US" sz="1800" dirty="0" err="1"/>
              <a:t>DUKMAk</a:t>
            </a:r>
            <a:endParaRPr lang="en-US" sz="1800" dirty="0"/>
          </a:p>
          <a:p>
            <a:pPr algn="l"/>
            <a:endParaRPr lang="en-US" sz="1800" dirty="0"/>
          </a:p>
          <a:p>
            <a:pPr algn="l"/>
            <a:r>
              <a:rPr lang="en-US" sz="2000" b="1" dirty="0"/>
              <a:t>Supervised By:</a:t>
            </a:r>
          </a:p>
          <a:p>
            <a:pPr algn="l"/>
            <a:r>
              <a:rPr lang="en-US" sz="1800" dirty="0"/>
              <a:t>Dr. RIAD SONBOL</a:t>
            </a:r>
          </a:p>
          <a:p>
            <a:pPr algn="l"/>
            <a:r>
              <a:rPr lang="en-US" sz="1800" dirty="0"/>
              <a:t>Eng. AYA ALASWAD</a:t>
            </a:r>
          </a:p>
          <a:p>
            <a:pPr algn="l"/>
            <a:endParaRPr lang="en-US" dirty="0"/>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p:blipFill>
        <p:spPr>
          <a:xfrm>
            <a:off x="4575175" y="0"/>
            <a:ext cx="7616825" cy="6858000"/>
          </a:xfrm>
        </p:spPr>
      </p:pic>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12</a:t>
            </a:fld>
            <a:endParaRPr lang="en-US" dirty="0"/>
          </a:p>
        </p:txBody>
      </p:sp>
    </p:spTree>
    <p:extLst>
      <p:ext uri="{BB962C8B-B14F-4D97-AF65-F5344CB8AC3E}">
        <p14:creationId xmlns:p14="http://schemas.microsoft.com/office/powerpoint/2010/main" val="152817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43070" y="284545"/>
            <a:ext cx="6401231" cy="3592908"/>
          </a:xfrm>
        </p:spPr>
        <p:txBody>
          <a:bodyPr>
            <a:noAutofit/>
          </a:bodyPr>
          <a:lstStyle/>
          <a:p>
            <a:r>
              <a:rPr lang="en-US" sz="2500" dirty="0">
                <a:cs typeface="Biome"/>
              </a:rPr>
              <a:t>Project Significance &amp; Objective</a:t>
            </a:r>
            <a:endParaRPr lang="en-US" sz="2500" dirty="0"/>
          </a:p>
          <a:p>
            <a:r>
              <a:rPr lang="en-US" sz="2500" dirty="0">
                <a:cs typeface="Biome"/>
              </a:rPr>
              <a:t>Reference Studies</a:t>
            </a:r>
            <a:endParaRPr lang="en-US" sz="2500" dirty="0"/>
          </a:p>
          <a:p>
            <a:r>
              <a:rPr lang="en-US" sz="2500" dirty="0">
                <a:cs typeface="Biome"/>
              </a:rPr>
              <a:t>Data Set </a:t>
            </a:r>
            <a:r>
              <a:rPr lang="en-US" sz="2500" dirty="0" err="1">
                <a:cs typeface="Biome"/>
              </a:rPr>
              <a:t>OverView</a:t>
            </a:r>
            <a:endParaRPr lang="en-US" sz="2500" dirty="0">
              <a:cs typeface="Biome"/>
            </a:endParaRPr>
          </a:p>
          <a:p>
            <a:r>
              <a:rPr lang="en-US" sz="2500" dirty="0">
                <a:cs typeface="Biome"/>
              </a:rPr>
              <a:t>Project workflow (Methodology)</a:t>
            </a:r>
          </a:p>
          <a:p>
            <a:r>
              <a:rPr lang="en-US" sz="2500" dirty="0">
                <a:cs typeface="Biome"/>
              </a:rPr>
              <a:t>Results &amp; Future Vision </a:t>
            </a:r>
          </a:p>
          <a:p>
            <a:r>
              <a:rPr lang="en-US" sz="2500" dirty="0">
                <a:cs typeface="Biome"/>
              </a:rPr>
              <a:t>Argument</a:t>
            </a:r>
            <a:endParaRPr lang="en-US" sz="2500" dirty="0"/>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pic>
        <p:nvPicPr>
          <p:cNvPr id="1026" name="Picture 2" descr="Before And After A Forest Fire">
            <a:extLst>
              <a:ext uri="{FF2B5EF4-FFF2-40B4-BE49-F238E27FC236}">
                <a16:creationId xmlns:a16="http://schemas.microsoft.com/office/drawing/2014/main" id="{5671E75B-52E1-CA12-7D31-E05DD6718BC0}"/>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rcRect l="8261" r="826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est after fire [IMAGE] | EurekAlert! Science News Releases">
            <a:extLst>
              <a:ext uri="{FF2B5EF4-FFF2-40B4-BE49-F238E27FC236}">
                <a16:creationId xmlns:a16="http://schemas.microsoft.com/office/drawing/2014/main" id="{8260B04A-85B3-C3DF-B2C1-0FFCA14A8CD0}"/>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l="8155" r="815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est new growth fire stock photo. Image of growth - 335815564">
            <a:extLst>
              <a:ext uri="{FF2B5EF4-FFF2-40B4-BE49-F238E27FC236}">
                <a16:creationId xmlns:a16="http://schemas.microsoft.com/office/drawing/2014/main" id="{6392AA59-1CF7-7014-E347-4250A1E9835E}"/>
              </a:ext>
            </a:extLst>
          </p:cNvPr>
          <p:cNvPicPr>
            <a:picLocks noGrp="1" noChangeAspect="1" noChangeArrowheads="1"/>
          </p:cNvPicPr>
          <p:nvPr>
            <p:ph type="pic" sz="quarter" idx="14"/>
          </p:nvPr>
        </p:nvPicPr>
        <p:blipFill>
          <a:blip r:embed="rId4">
            <a:extLst>
              <a:ext uri="{28A0092B-C50C-407E-A947-70E740481C1C}">
                <a14:useLocalDpi xmlns:a14="http://schemas.microsoft.com/office/drawing/2010/main" val="0"/>
              </a:ext>
            </a:extLst>
          </a:blip>
          <a:srcRect l="14793" r="1479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0,000+ Best Forest Photos · 100% Free Download · Pexels Stock Photos">
            <a:extLst>
              <a:ext uri="{FF2B5EF4-FFF2-40B4-BE49-F238E27FC236}">
                <a16:creationId xmlns:a16="http://schemas.microsoft.com/office/drawing/2014/main" id="{A41494A5-9CC5-4702-0ECA-FEB7B4563A8E}"/>
              </a:ext>
            </a:extLst>
          </p:cNvPr>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l="8155" r="815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23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710240" y="136525"/>
            <a:ext cx="10515600" cy="899783"/>
          </a:xfrm>
        </p:spPr>
        <p:txBody>
          <a:bodyPr/>
          <a:lstStyle/>
          <a:p>
            <a:r>
              <a:rPr lang="en-US" dirty="0"/>
              <a:t>Introduction</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673331" y="1036308"/>
            <a:ext cx="10112375" cy="2941062"/>
          </a:xfrm>
        </p:spPr>
        <p:txBody>
          <a:bodyPr>
            <a:noAutofit/>
          </a:bodyPr>
          <a:lstStyle/>
          <a:p>
            <a:pPr>
              <a:lnSpc>
                <a:spcPct val="100000"/>
              </a:lnSpc>
            </a:pPr>
            <a:r>
              <a:rPr lang="en-US" sz="2200" dirty="0"/>
              <a:t>This project develops a deep learning model for wildfire detection using the RGB-T (Visible + Thermal) Wildfire Dataset.</a:t>
            </a:r>
          </a:p>
          <a:p>
            <a:pPr>
              <a:lnSpc>
                <a:spcPct val="100000"/>
              </a:lnSpc>
            </a:pPr>
            <a:r>
              <a:rPr lang="en-US" sz="2200" dirty="0"/>
              <a:t>It utilizes Google </a:t>
            </a:r>
            <a:r>
              <a:rPr lang="en-US" sz="2200" dirty="0" err="1"/>
              <a:t>Colab</a:t>
            </a:r>
            <a:r>
              <a:rPr lang="en-US" sz="2200" dirty="0"/>
              <a:t> with GPU acceleration for training and evaluation.</a:t>
            </a:r>
          </a:p>
          <a:p>
            <a:pPr>
              <a:lnSpc>
                <a:spcPct val="100000"/>
              </a:lnSpc>
            </a:pPr>
            <a:r>
              <a:rPr lang="en-US" sz="2200" dirty="0"/>
              <a:t>The workflow covers dataset preparation, preprocessing, and model training with metrics like accuracy, Dice, and </a:t>
            </a:r>
            <a:r>
              <a:rPr lang="en-US" sz="2200" dirty="0" err="1"/>
              <a:t>IoU</a:t>
            </a:r>
            <a:r>
              <a:rPr lang="en-US" sz="2200" dirty="0"/>
              <a:t>.</a:t>
            </a:r>
          </a:p>
          <a:p>
            <a:pPr>
              <a:lnSpc>
                <a:spcPct val="100000"/>
              </a:lnSpc>
            </a:pPr>
            <a:r>
              <a:rPr lang="en-US" sz="2200" dirty="0"/>
              <a:t>The goal is to enhance early wildfire detection through RGB-T data fusion and AI-based image analysis.</a:t>
            </a:r>
          </a:p>
        </p:txBody>
      </p:sp>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4160520"/>
            <a:ext cx="4067175" cy="2697480"/>
          </a:xfrm>
        </p:spPr>
      </p:pic>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20XX</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a:lstStyle/>
          <a:p>
            <a:r>
              <a:rPr lang="en-US" dirty="0"/>
              <a:t>Sample Text</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3</a:t>
            </a:fld>
            <a:endParaRPr lang="en-US" dirty="0"/>
          </a:p>
        </p:txBody>
      </p:sp>
      <p:pic>
        <p:nvPicPr>
          <p:cNvPr id="5" name="Picture 8" descr="200,000+ Best Forest Photos · 100% Free Download · Pexels Stock Photos">
            <a:extLst>
              <a:ext uri="{FF2B5EF4-FFF2-40B4-BE49-F238E27FC236}">
                <a16:creationId xmlns:a16="http://schemas.microsoft.com/office/drawing/2014/main" id="{1BB6BD5F-6BAA-8669-50AD-18D7274F6FDF}"/>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t="1066" b="1066"/>
          <a:stretch>
            <a:fillRect/>
          </a:stretch>
        </p:blipFill>
        <p:spPr bwMode="auto">
          <a:xfrm>
            <a:off x="4059238" y="4160838"/>
            <a:ext cx="4133850" cy="26971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50,000+ Free Mountain Forest Sunrise &amp; Nature Images - Pixabay">
            <a:extLst>
              <a:ext uri="{FF2B5EF4-FFF2-40B4-BE49-F238E27FC236}">
                <a16:creationId xmlns:a16="http://schemas.microsoft.com/office/drawing/2014/main" id="{A250BD7A-8D95-5F47-FE96-D20FE1E4ED56}"/>
              </a:ext>
            </a:extLst>
          </p:cNvPr>
          <p:cNvPicPr>
            <a:picLocks noGrp="1" noChangeAspect="1" noChangeArrowheads="1"/>
          </p:cNvPicPr>
          <p:nvPr>
            <p:ph type="pic" sz="quarter" idx="15"/>
          </p:nvPr>
        </p:nvPicPr>
        <p:blipFill>
          <a:blip r:embed="rId4">
            <a:extLst>
              <a:ext uri="{28A0092B-C50C-407E-A947-70E740481C1C}">
                <a14:useLocalDpi xmlns:a14="http://schemas.microsoft.com/office/drawing/2010/main" val="0"/>
              </a:ext>
            </a:extLst>
          </a:blip>
          <a:srcRect l="462" r="46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43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D49638-FABC-A10A-595B-3C5D23B9D9EE}"/>
              </a:ext>
            </a:extLst>
          </p:cNvPr>
          <p:cNvSpPr>
            <a:spLocks noGrp="1"/>
          </p:cNvSpPr>
          <p:nvPr>
            <p:ph sz="half" idx="1"/>
          </p:nvPr>
        </p:nvSpPr>
        <p:spPr/>
        <p:txBody>
          <a:bodyPr>
            <a:normAutofit/>
          </a:bodyPr>
          <a:lstStyle/>
          <a:p>
            <a:r>
              <a:rPr lang="en-US" sz="2800" b="1" u="sng" dirty="0"/>
              <a:t>The Significance:</a:t>
            </a:r>
          </a:p>
          <a:p>
            <a:r>
              <a:rPr lang="en-US" sz="2100" dirty="0"/>
              <a:t>Wildfires are increasing and require fast, accurate detection.</a:t>
            </a:r>
          </a:p>
          <a:p>
            <a:r>
              <a:rPr lang="en-US" sz="2100" dirty="0"/>
              <a:t>Traditional methods often fail in low light, smoke, or long distances.</a:t>
            </a:r>
          </a:p>
          <a:p>
            <a:r>
              <a:rPr lang="en-US" sz="2100" dirty="0"/>
              <a:t>RGB-T imaging with AI improves detection reliability and speed.</a:t>
            </a:r>
          </a:p>
          <a:p>
            <a:r>
              <a:rPr lang="en-US" sz="2100" dirty="0"/>
              <a:t>Helps support quicker response and reduces wildfire damage.</a:t>
            </a:r>
            <a:endParaRPr lang="en-AE" sz="2100" dirty="0"/>
          </a:p>
        </p:txBody>
      </p:sp>
      <p:sp>
        <p:nvSpPr>
          <p:cNvPr id="3" name="Content Placeholder 2">
            <a:extLst>
              <a:ext uri="{FF2B5EF4-FFF2-40B4-BE49-F238E27FC236}">
                <a16:creationId xmlns:a16="http://schemas.microsoft.com/office/drawing/2014/main" id="{44572661-78C4-AFD7-FE73-10AA0A5D8707}"/>
              </a:ext>
            </a:extLst>
          </p:cNvPr>
          <p:cNvSpPr>
            <a:spLocks noGrp="1"/>
          </p:cNvSpPr>
          <p:nvPr>
            <p:ph sz="half" idx="2"/>
          </p:nvPr>
        </p:nvSpPr>
        <p:spPr/>
        <p:txBody>
          <a:bodyPr>
            <a:normAutofit/>
          </a:bodyPr>
          <a:lstStyle/>
          <a:p>
            <a:r>
              <a:rPr lang="en-US" sz="2800" b="1" u="sng" dirty="0"/>
              <a:t>The Objective:</a:t>
            </a:r>
          </a:p>
          <a:p>
            <a:r>
              <a:rPr lang="en-US" sz="2100" dirty="0"/>
              <a:t>Build a deep learning model using RGB + Thermal images.</a:t>
            </a:r>
          </a:p>
          <a:p>
            <a:r>
              <a:rPr lang="en-US" sz="2100" dirty="0"/>
              <a:t>Improve detection accuracy in difficult conditions.</a:t>
            </a:r>
          </a:p>
          <a:p>
            <a:r>
              <a:rPr lang="en-US" sz="2100" dirty="0"/>
              <a:t>Evaluate performance with Accuracy, </a:t>
            </a:r>
            <a:r>
              <a:rPr lang="en-US" sz="2100" dirty="0" err="1"/>
              <a:t>IoU</a:t>
            </a:r>
            <a:r>
              <a:rPr lang="en-US" sz="2100" dirty="0"/>
              <a:t>, and Dice metrics.</a:t>
            </a:r>
          </a:p>
          <a:p>
            <a:r>
              <a:rPr lang="en-US" sz="2100" dirty="0"/>
              <a:t>Enable real-time wildfire monitoring for practical deployment.</a:t>
            </a:r>
            <a:endParaRPr lang="en-AE" sz="2100" dirty="0"/>
          </a:p>
        </p:txBody>
      </p:sp>
      <p:sp>
        <p:nvSpPr>
          <p:cNvPr id="4" name="Title 3">
            <a:extLst>
              <a:ext uri="{FF2B5EF4-FFF2-40B4-BE49-F238E27FC236}">
                <a16:creationId xmlns:a16="http://schemas.microsoft.com/office/drawing/2014/main" id="{2A6FA041-EB1E-FD49-B7FD-FD2E5EDF1413}"/>
              </a:ext>
            </a:extLst>
          </p:cNvPr>
          <p:cNvSpPr>
            <a:spLocks noGrp="1"/>
          </p:cNvSpPr>
          <p:nvPr>
            <p:ph type="title"/>
          </p:nvPr>
        </p:nvSpPr>
        <p:spPr/>
        <p:txBody>
          <a:bodyPr/>
          <a:lstStyle/>
          <a:p>
            <a:r>
              <a:rPr lang="en-US" b="1" dirty="0"/>
              <a:t>Project Idea(Significance &amp; Objective)</a:t>
            </a:r>
            <a:endParaRPr lang="en-AE" b="1" dirty="0"/>
          </a:p>
        </p:txBody>
      </p:sp>
    </p:spTree>
    <p:extLst>
      <p:ext uri="{BB962C8B-B14F-4D97-AF65-F5344CB8AC3E}">
        <p14:creationId xmlns:p14="http://schemas.microsoft.com/office/powerpoint/2010/main" val="4040904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4F27861-0331-B4C2-928C-EFDD7EDFD1E7}"/>
              </a:ext>
            </a:extLst>
          </p:cNvPr>
          <p:cNvGraphicFramePr>
            <a:graphicFrameLocks noGrp="1"/>
          </p:cNvGraphicFramePr>
          <p:nvPr>
            <p:extLst>
              <p:ext uri="{D42A27DB-BD31-4B8C-83A1-F6EECF244321}">
                <p14:modId xmlns:p14="http://schemas.microsoft.com/office/powerpoint/2010/main" val="1548047210"/>
              </p:ext>
            </p:extLst>
          </p:nvPr>
        </p:nvGraphicFramePr>
        <p:xfrm>
          <a:off x="0" y="0"/>
          <a:ext cx="12192000" cy="85752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3686519111"/>
                    </a:ext>
                  </a:extLst>
                </a:gridCol>
              </a:tblGrid>
              <a:tr h="857520">
                <a:tc>
                  <a:txBody>
                    <a:bodyPr/>
                    <a:lstStyle/>
                    <a:p>
                      <a:pPr algn="l"/>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cs typeface="Biome"/>
                        </a:rPr>
                        <a:t>Reference Studies Comparison</a:t>
                      </a:r>
                      <a:endParaRPr lang="en-US" sz="2800" dirty="0"/>
                    </a:p>
                  </a:txBody>
                  <a:tcPr/>
                </a:tc>
                <a:extLst>
                  <a:ext uri="{0D108BD9-81ED-4DB2-BD59-A6C34878D82A}">
                    <a16:rowId xmlns:a16="http://schemas.microsoft.com/office/drawing/2014/main" val="2546971190"/>
                  </a:ext>
                </a:extLst>
              </a:tr>
            </a:tbl>
          </a:graphicData>
        </a:graphic>
      </p:graphicFrame>
      <p:pic>
        <p:nvPicPr>
          <p:cNvPr id="4" name="Picture 3">
            <a:extLst>
              <a:ext uri="{FF2B5EF4-FFF2-40B4-BE49-F238E27FC236}">
                <a16:creationId xmlns:a16="http://schemas.microsoft.com/office/drawing/2014/main" id="{B311612F-F0C2-13E8-7E90-FAC457E3E1C3}"/>
              </a:ext>
            </a:extLst>
          </p:cNvPr>
          <p:cNvPicPr>
            <a:picLocks noChangeAspect="1"/>
          </p:cNvPicPr>
          <p:nvPr/>
        </p:nvPicPr>
        <p:blipFill>
          <a:blip r:embed="rId2"/>
          <a:stretch>
            <a:fillRect/>
          </a:stretch>
        </p:blipFill>
        <p:spPr>
          <a:xfrm>
            <a:off x="0" y="871443"/>
            <a:ext cx="5958399" cy="5986557"/>
          </a:xfrm>
          <a:prstGeom prst="rect">
            <a:avLst/>
          </a:prstGeom>
        </p:spPr>
      </p:pic>
      <p:pic>
        <p:nvPicPr>
          <p:cNvPr id="8" name="Picture 7">
            <a:extLst>
              <a:ext uri="{FF2B5EF4-FFF2-40B4-BE49-F238E27FC236}">
                <a16:creationId xmlns:a16="http://schemas.microsoft.com/office/drawing/2014/main" id="{6836AEE6-9B15-1229-C179-ECB020F3D9A7}"/>
              </a:ext>
            </a:extLst>
          </p:cNvPr>
          <p:cNvPicPr>
            <a:picLocks noChangeAspect="1"/>
          </p:cNvPicPr>
          <p:nvPr/>
        </p:nvPicPr>
        <p:blipFill>
          <a:blip r:embed="rId3"/>
          <a:stretch>
            <a:fillRect/>
          </a:stretch>
        </p:blipFill>
        <p:spPr>
          <a:xfrm>
            <a:off x="5958399" y="871443"/>
            <a:ext cx="6233601" cy="5986556"/>
          </a:xfrm>
          <a:prstGeom prst="rect">
            <a:avLst/>
          </a:prstGeom>
        </p:spPr>
      </p:pic>
    </p:spTree>
    <p:extLst>
      <p:ext uri="{BB962C8B-B14F-4D97-AF65-F5344CB8AC3E}">
        <p14:creationId xmlns:p14="http://schemas.microsoft.com/office/powerpoint/2010/main" val="433272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0" y="355581"/>
            <a:ext cx="10515600" cy="819738"/>
          </a:xfrm>
        </p:spPr>
        <p:txBody>
          <a:bodyPr/>
          <a:lstStyle/>
          <a:p>
            <a:r>
              <a:rPr lang="en-US" b="1" dirty="0"/>
              <a:t>Dataset Comparison – UAV-based Fire Detection</a:t>
            </a:r>
          </a:p>
        </p:txBody>
      </p:sp>
      <p:sp>
        <p:nvSpPr>
          <p:cNvPr id="64" name="Date Placeholder 63">
            <a:extLst>
              <a:ext uri="{FF2B5EF4-FFF2-40B4-BE49-F238E27FC236}">
                <a16:creationId xmlns:a16="http://schemas.microsoft.com/office/drawing/2014/main" id="{71E4B157-4D67-4D96-AE1A-92AFDC894C21}"/>
              </a:ext>
            </a:extLst>
          </p:cNvPr>
          <p:cNvSpPr>
            <a:spLocks noGrp="1"/>
          </p:cNvSpPr>
          <p:nvPr>
            <p:ph type="dt" sz="half" idx="2"/>
          </p:nvPr>
        </p:nvSpPr>
        <p:spPr>
          <a:xfrm>
            <a:off x="258792" y="6356350"/>
            <a:ext cx="3322608" cy="365125"/>
          </a:xfrm>
        </p:spPr>
        <p:txBody>
          <a:bodyPr/>
          <a:lstStyle/>
          <a:p>
            <a:r>
              <a:rPr lang="en-US" dirty="0"/>
              <a:t>20XX</a:t>
            </a:r>
          </a:p>
        </p:txBody>
      </p:sp>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6</a:t>
            </a:fld>
            <a:endParaRPr lang="en-US" dirty="0"/>
          </a:p>
        </p:txBody>
      </p:sp>
      <p:pic>
        <p:nvPicPr>
          <p:cNvPr id="6" name="Content Placeholder 5">
            <a:extLst>
              <a:ext uri="{FF2B5EF4-FFF2-40B4-BE49-F238E27FC236}">
                <a16:creationId xmlns:a16="http://schemas.microsoft.com/office/drawing/2014/main" id="{219ECD7C-52B0-D734-6863-D3236CF61257}"/>
              </a:ext>
            </a:extLst>
          </p:cNvPr>
          <p:cNvPicPr>
            <a:picLocks noGrp="1" noChangeAspect="1"/>
          </p:cNvPicPr>
          <p:nvPr>
            <p:ph idx="1"/>
          </p:nvPr>
        </p:nvPicPr>
        <p:blipFill>
          <a:blip r:embed="rId2"/>
          <a:stretch>
            <a:fillRect/>
          </a:stretch>
        </p:blipFill>
        <p:spPr>
          <a:xfrm>
            <a:off x="0" y="1681514"/>
            <a:ext cx="12192000" cy="5176486"/>
          </a:xfrm>
        </p:spPr>
      </p:pic>
    </p:spTree>
    <p:extLst>
      <p:ext uri="{BB962C8B-B14F-4D97-AF65-F5344CB8AC3E}">
        <p14:creationId xmlns:p14="http://schemas.microsoft.com/office/powerpoint/2010/main" val="3358986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3A9C-A8DD-7A8B-48A6-44F036472C13}"/>
              </a:ext>
            </a:extLst>
          </p:cNvPr>
          <p:cNvSpPr>
            <a:spLocks noGrp="1"/>
          </p:cNvSpPr>
          <p:nvPr>
            <p:ph type="title"/>
          </p:nvPr>
        </p:nvSpPr>
        <p:spPr>
          <a:xfrm>
            <a:off x="672503" y="509004"/>
            <a:ext cx="10515600" cy="819738"/>
          </a:xfrm>
        </p:spPr>
        <p:txBody>
          <a:bodyPr>
            <a:normAutofit/>
          </a:bodyPr>
          <a:lstStyle/>
          <a:p>
            <a:pPr algn="ctr"/>
            <a:r>
              <a:rPr lang="en-US" sz="4000" b="1" dirty="0">
                <a:cs typeface="Biome"/>
              </a:rPr>
              <a:t>Data Set </a:t>
            </a:r>
            <a:r>
              <a:rPr lang="en-US" sz="4000" b="1" dirty="0" err="1">
                <a:cs typeface="Biome"/>
              </a:rPr>
              <a:t>OverView</a:t>
            </a:r>
            <a:endParaRPr lang="en-AE" b="1" dirty="0"/>
          </a:p>
        </p:txBody>
      </p:sp>
      <p:sp>
        <p:nvSpPr>
          <p:cNvPr id="3" name="Content Placeholder 2">
            <a:extLst>
              <a:ext uri="{FF2B5EF4-FFF2-40B4-BE49-F238E27FC236}">
                <a16:creationId xmlns:a16="http://schemas.microsoft.com/office/drawing/2014/main" id="{250E2C63-6191-B283-F576-D5CC1E16875A}"/>
              </a:ext>
            </a:extLst>
          </p:cNvPr>
          <p:cNvSpPr>
            <a:spLocks noGrp="1"/>
          </p:cNvSpPr>
          <p:nvPr>
            <p:ph idx="1"/>
          </p:nvPr>
        </p:nvSpPr>
        <p:spPr>
          <a:xfrm>
            <a:off x="0" y="1663102"/>
            <a:ext cx="6934711" cy="5194897"/>
          </a:xfrm>
        </p:spPr>
        <p:txBody>
          <a:bodyPr/>
          <a:lstStyle/>
          <a:p>
            <a:r>
              <a:rPr lang="en-US" sz="1650" b="1" dirty="0">
                <a:effectLst/>
                <a:latin typeface="Cambria" panose="02040503050406030204" pitchFamily="18" charset="0"/>
                <a:ea typeface="MS Mincho" panose="02020609040205080304" pitchFamily="49" charset="-128"/>
                <a:cs typeface="Arial" panose="020B0604020202020204" pitchFamily="34" charset="0"/>
              </a:rPr>
              <a:t>Size &amp; Distribution:</a:t>
            </a:r>
            <a:r>
              <a:rPr lang="en-US" sz="1650" dirty="0">
                <a:effectLst/>
                <a:latin typeface="Cambria" panose="02040503050406030204" pitchFamily="18" charset="0"/>
                <a:ea typeface="MS Mincho" panose="02020609040205080304" pitchFamily="49" charset="-128"/>
                <a:cs typeface="Arial" panose="020B0604020202020204" pitchFamily="34" charset="0"/>
              </a:rPr>
              <a:t> </a:t>
            </a:r>
            <a:br>
              <a:rPr lang="en-US" sz="1800" dirty="0">
                <a:effectLst/>
                <a:latin typeface="Cambria" panose="02040503050406030204" pitchFamily="18" charset="0"/>
                <a:ea typeface="MS Mincho" panose="02020609040205080304" pitchFamily="49" charset="-128"/>
                <a:cs typeface="Arial" panose="020B0604020202020204" pitchFamily="34" charset="0"/>
              </a:rPr>
            </a:br>
            <a:r>
              <a:rPr lang="en-US" sz="1500" dirty="0">
                <a:effectLst/>
                <a:latin typeface="Cambria" panose="02040503050406030204" pitchFamily="18" charset="0"/>
                <a:ea typeface="MS Mincho" panose="02020609040205080304" pitchFamily="49" charset="-128"/>
                <a:cs typeface="Arial" panose="020B0604020202020204" pitchFamily="34" charset="0"/>
              </a:rPr>
              <a:t>This dataset, hosted by the University of Science and Technology of China (USTC), includes approximately </a:t>
            </a:r>
            <a:r>
              <a:rPr lang="en-US" sz="1500" b="1" dirty="0">
                <a:effectLst/>
                <a:latin typeface="Cambria" panose="02040503050406030204" pitchFamily="18" charset="0"/>
                <a:ea typeface="MS Mincho" panose="02020609040205080304" pitchFamily="49" charset="-128"/>
                <a:cs typeface="Arial" panose="020B0604020202020204" pitchFamily="34" charset="0"/>
              </a:rPr>
              <a:t>1,367</a:t>
            </a:r>
            <a:r>
              <a:rPr lang="en-US" sz="1500" dirty="0">
                <a:effectLst/>
                <a:latin typeface="Cambria" panose="02040503050406030204" pitchFamily="18" charset="0"/>
                <a:ea typeface="MS Mincho" panose="02020609040205080304" pitchFamily="49" charset="-128"/>
                <a:cs typeface="Arial" panose="020B0604020202020204" pitchFamily="34" charset="0"/>
              </a:rPr>
              <a:t> RGB–Thermal paired images. It is referenced in wildfire detection research as a compact but valuable benchmark dataset for multimodal fire analysis.</a:t>
            </a:r>
          </a:p>
          <a:p>
            <a:r>
              <a:rPr lang="en-US" sz="1650" b="1" dirty="0">
                <a:effectLst/>
                <a:latin typeface="Cambria" panose="02040503050406030204" pitchFamily="18" charset="0"/>
                <a:ea typeface="MS Mincho" panose="02020609040205080304" pitchFamily="49" charset="-128"/>
                <a:cs typeface="Arial" panose="020B0604020202020204" pitchFamily="34" charset="0"/>
              </a:rPr>
              <a:t>Modalities &amp; Annotation:</a:t>
            </a:r>
            <a:br>
              <a:rPr lang="en-US" sz="1800" dirty="0">
                <a:effectLst/>
                <a:latin typeface="Cambria" panose="02040503050406030204" pitchFamily="18" charset="0"/>
                <a:ea typeface="MS Mincho" panose="02020609040205080304" pitchFamily="49" charset="-128"/>
                <a:cs typeface="Arial" panose="020B0604020202020204" pitchFamily="34" charset="0"/>
              </a:rPr>
            </a:br>
            <a:r>
              <a:rPr lang="en-US" sz="1500" dirty="0">
                <a:effectLst/>
                <a:latin typeface="Cambria" panose="02040503050406030204" pitchFamily="18" charset="0"/>
                <a:ea typeface="MS Mincho" panose="02020609040205080304" pitchFamily="49" charset="-128"/>
                <a:cs typeface="Arial" panose="020B0604020202020204" pitchFamily="34" charset="0"/>
              </a:rPr>
              <a:t>The dataset provides paired RGB and thermal images, captured under varied illumination and fire intensity conditions. Annotations support semantic segmentation tasks, labeling fire and non-fire regions, enabling multimodal training for deep learning models.</a:t>
            </a:r>
          </a:p>
          <a:p>
            <a:r>
              <a:rPr lang="en-US" sz="1650" b="1" dirty="0">
                <a:effectLst/>
                <a:latin typeface="Cambria" panose="02040503050406030204" pitchFamily="18" charset="0"/>
                <a:ea typeface="MS Mincho" panose="02020609040205080304" pitchFamily="49" charset="-128"/>
                <a:cs typeface="Arial" panose="020B0604020202020204" pitchFamily="34" charset="0"/>
              </a:rPr>
              <a:t>Dataset Specifics:</a:t>
            </a:r>
            <a:r>
              <a:rPr lang="en-US" sz="1650" dirty="0">
                <a:effectLst/>
                <a:latin typeface="Cambria" panose="02040503050406030204" pitchFamily="18" charset="0"/>
                <a:ea typeface="MS Mincho" panose="02020609040205080304" pitchFamily="49" charset="-128"/>
                <a:cs typeface="Arial" panose="020B0604020202020204" pitchFamily="34" charset="0"/>
              </a:rPr>
              <a:t> </a:t>
            </a:r>
            <a:br>
              <a:rPr lang="en-US" sz="1800" dirty="0">
                <a:effectLst/>
                <a:latin typeface="Cambria" panose="02040503050406030204" pitchFamily="18" charset="0"/>
                <a:ea typeface="MS Mincho" panose="02020609040205080304" pitchFamily="49" charset="-128"/>
                <a:cs typeface="Arial" panose="020B0604020202020204" pitchFamily="34" charset="0"/>
              </a:rPr>
            </a:br>
            <a:r>
              <a:rPr lang="en-US" sz="1500" b="1" dirty="0">
                <a:effectLst/>
                <a:latin typeface="Cambria" panose="02040503050406030204" pitchFamily="18" charset="0"/>
                <a:ea typeface="MS Mincho" panose="02020609040205080304" pitchFamily="49" charset="-128"/>
                <a:cs typeface="Arial" panose="020B0604020202020204" pitchFamily="34" charset="0"/>
              </a:rPr>
              <a:t>- </a:t>
            </a:r>
            <a:r>
              <a:rPr lang="en-US" sz="1500" dirty="0">
                <a:effectLst/>
                <a:latin typeface="Cambria" panose="02040503050406030204" pitchFamily="18" charset="0"/>
                <a:ea typeface="MS Mincho" panose="02020609040205080304" pitchFamily="49" charset="-128"/>
                <a:cs typeface="Arial" panose="020B0604020202020204" pitchFamily="34" charset="0"/>
              </a:rPr>
              <a:t>Format: Image pairs (RGB + Thermal)</a:t>
            </a:r>
            <a:br>
              <a:rPr lang="en-US" sz="1500" dirty="0">
                <a:effectLst/>
                <a:latin typeface="Cambria" panose="02040503050406030204" pitchFamily="18" charset="0"/>
                <a:ea typeface="MS Mincho" panose="02020609040205080304" pitchFamily="49" charset="-128"/>
                <a:cs typeface="Arial" panose="020B0604020202020204" pitchFamily="34" charset="0"/>
              </a:rPr>
            </a:br>
            <a:r>
              <a:rPr lang="en-US" sz="1500" b="1" dirty="0">
                <a:effectLst/>
                <a:latin typeface="Cambria" panose="02040503050406030204" pitchFamily="18" charset="0"/>
                <a:ea typeface="MS Mincho" panose="02020609040205080304" pitchFamily="49" charset="-128"/>
                <a:cs typeface="Arial" panose="020B0604020202020204" pitchFamily="34" charset="0"/>
              </a:rPr>
              <a:t>- </a:t>
            </a:r>
            <a:r>
              <a:rPr lang="en-US" sz="1500" dirty="0">
                <a:effectLst/>
                <a:latin typeface="Cambria" panose="02040503050406030204" pitchFamily="18" charset="0"/>
                <a:ea typeface="MS Mincho" panose="02020609040205080304" pitchFamily="49" charset="-128"/>
                <a:cs typeface="Arial" panose="020B0604020202020204" pitchFamily="34" charset="0"/>
              </a:rPr>
              <a:t>Approximately total samples: 1,367</a:t>
            </a:r>
            <a:br>
              <a:rPr lang="en-US" sz="1500" dirty="0">
                <a:effectLst/>
                <a:latin typeface="Cambria" panose="02040503050406030204" pitchFamily="18" charset="0"/>
                <a:ea typeface="MS Mincho" panose="02020609040205080304" pitchFamily="49" charset="-128"/>
                <a:cs typeface="Arial" panose="020B0604020202020204" pitchFamily="34" charset="0"/>
              </a:rPr>
            </a:br>
            <a:r>
              <a:rPr lang="en-US" sz="1500" b="1" dirty="0">
                <a:effectLst/>
                <a:latin typeface="Cambria" panose="02040503050406030204" pitchFamily="18" charset="0"/>
                <a:ea typeface="MS Mincho" panose="02020609040205080304" pitchFamily="49" charset="-128"/>
                <a:cs typeface="Arial" panose="020B0604020202020204" pitchFamily="34" charset="0"/>
              </a:rPr>
              <a:t>- </a:t>
            </a:r>
            <a:r>
              <a:rPr lang="en-US" sz="1500" dirty="0">
                <a:effectLst/>
                <a:latin typeface="Cambria" panose="02040503050406030204" pitchFamily="18" charset="0"/>
                <a:ea typeface="MS Mincho" panose="02020609040205080304" pitchFamily="49" charset="-128"/>
                <a:cs typeface="Arial" panose="020B0604020202020204" pitchFamily="34" charset="0"/>
              </a:rPr>
              <a:t>Target task</a:t>
            </a:r>
            <a:r>
              <a:rPr lang="en-US" sz="1500" b="1" dirty="0">
                <a:effectLst/>
                <a:latin typeface="Cambria" panose="02040503050406030204" pitchFamily="18" charset="0"/>
                <a:ea typeface="MS Mincho" panose="02020609040205080304" pitchFamily="49" charset="-128"/>
                <a:cs typeface="Arial" panose="020B0604020202020204" pitchFamily="34" charset="0"/>
              </a:rPr>
              <a:t>:</a:t>
            </a:r>
            <a:r>
              <a:rPr lang="en-US" sz="1500" dirty="0">
                <a:effectLst/>
                <a:latin typeface="Cambria" panose="02040503050406030204" pitchFamily="18" charset="0"/>
                <a:ea typeface="MS Mincho" panose="02020609040205080304" pitchFamily="49" charset="-128"/>
                <a:cs typeface="Arial" panose="020B0604020202020204" pitchFamily="34" charset="0"/>
              </a:rPr>
              <a:t> Fire detection and segmentation</a:t>
            </a:r>
            <a:br>
              <a:rPr lang="en-US" sz="1500" dirty="0">
                <a:effectLst/>
                <a:latin typeface="Cambria" panose="02040503050406030204" pitchFamily="18" charset="0"/>
                <a:ea typeface="MS Mincho" panose="02020609040205080304" pitchFamily="49" charset="-128"/>
                <a:cs typeface="Arial" panose="020B0604020202020204" pitchFamily="34" charset="0"/>
              </a:rPr>
            </a:br>
            <a:r>
              <a:rPr lang="en-US" sz="1500" b="1" dirty="0">
                <a:effectLst/>
                <a:latin typeface="Cambria" panose="02040503050406030204" pitchFamily="18" charset="0"/>
                <a:ea typeface="MS Mincho" panose="02020609040205080304" pitchFamily="49" charset="-128"/>
                <a:cs typeface="Arial" panose="020B0604020202020204" pitchFamily="34" charset="0"/>
              </a:rPr>
              <a:t>- </a:t>
            </a:r>
            <a:r>
              <a:rPr lang="en-US" sz="1500" dirty="0">
                <a:effectLst/>
                <a:latin typeface="Cambria" panose="02040503050406030204" pitchFamily="18" charset="0"/>
                <a:ea typeface="MS Mincho" panose="02020609040205080304" pitchFamily="49" charset="-128"/>
                <a:cs typeface="Arial" panose="020B0604020202020204" pitchFamily="34" charset="0"/>
              </a:rPr>
              <a:t>Annotation type</a:t>
            </a:r>
            <a:r>
              <a:rPr lang="en-US" sz="1500" b="1" dirty="0">
                <a:effectLst/>
                <a:latin typeface="Cambria" panose="02040503050406030204" pitchFamily="18" charset="0"/>
                <a:ea typeface="MS Mincho" panose="02020609040205080304" pitchFamily="49" charset="-128"/>
                <a:cs typeface="Arial" panose="020B0604020202020204" pitchFamily="34" charset="0"/>
              </a:rPr>
              <a:t>:</a:t>
            </a:r>
            <a:r>
              <a:rPr lang="en-US" sz="1500" dirty="0">
                <a:effectLst/>
                <a:latin typeface="Cambria" panose="02040503050406030204" pitchFamily="18" charset="0"/>
                <a:ea typeface="MS Mincho" panose="02020609040205080304" pitchFamily="49" charset="-128"/>
                <a:cs typeface="Arial" panose="020B0604020202020204" pitchFamily="34" charset="0"/>
              </a:rPr>
              <a:t> Pixel-level segmentation masks</a:t>
            </a:r>
            <a:br>
              <a:rPr lang="en-US" sz="1500" dirty="0">
                <a:effectLst/>
                <a:latin typeface="Cambria" panose="02040503050406030204" pitchFamily="18" charset="0"/>
                <a:ea typeface="MS Mincho" panose="02020609040205080304" pitchFamily="49" charset="-128"/>
                <a:cs typeface="Arial" panose="020B0604020202020204" pitchFamily="34" charset="0"/>
              </a:rPr>
            </a:br>
            <a:r>
              <a:rPr lang="en-US" sz="1500" b="1" dirty="0">
                <a:effectLst/>
                <a:latin typeface="Cambria" panose="02040503050406030204" pitchFamily="18" charset="0"/>
                <a:ea typeface="MS Mincho" panose="02020609040205080304" pitchFamily="49" charset="-128"/>
                <a:cs typeface="Arial" panose="020B0604020202020204" pitchFamily="34" charset="0"/>
              </a:rPr>
              <a:t>- </a:t>
            </a:r>
            <a:r>
              <a:rPr lang="en-US" sz="1500" dirty="0">
                <a:effectLst/>
                <a:latin typeface="Cambria" panose="02040503050406030204" pitchFamily="18" charset="0"/>
                <a:ea typeface="MS Mincho" panose="02020609040205080304" pitchFamily="49" charset="-128"/>
                <a:cs typeface="Arial" panose="020B0604020202020204" pitchFamily="34" charset="0"/>
              </a:rPr>
              <a:t>Data balance</a:t>
            </a:r>
            <a:r>
              <a:rPr lang="en-US" sz="1500" b="1" dirty="0">
                <a:effectLst/>
                <a:latin typeface="Cambria" panose="02040503050406030204" pitchFamily="18" charset="0"/>
                <a:ea typeface="MS Mincho" panose="02020609040205080304" pitchFamily="49" charset="-128"/>
                <a:cs typeface="Arial" panose="020B0604020202020204" pitchFamily="34" charset="0"/>
              </a:rPr>
              <a:t>:</a:t>
            </a:r>
            <a:r>
              <a:rPr lang="en-US" sz="1500" dirty="0">
                <a:effectLst/>
                <a:latin typeface="Cambria" panose="02040503050406030204" pitchFamily="18" charset="0"/>
                <a:ea typeface="MS Mincho" panose="02020609040205080304" pitchFamily="49" charset="-128"/>
                <a:cs typeface="Arial" panose="020B0604020202020204" pitchFamily="34" charset="0"/>
              </a:rPr>
              <a:t> Fire vs non-fire, collected in both day and night settings</a:t>
            </a:r>
            <a:endParaRPr lang="en-AE" sz="1500" dirty="0"/>
          </a:p>
        </p:txBody>
      </p:sp>
      <p:sp>
        <p:nvSpPr>
          <p:cNvPr id="7" name="TextBox 6">
            <a:extLst>
              <a:ext uri="{FF2B5EF4-FFF2-40B4-BE49-F238E27FC236}">
                <a16:creationId xmlns:a16="http://schemas.microsoft.com/office/drawing/2014/main" id="{EB4CC803-A641-F873-9084-3A256724880B}"/>
              </a:ext>
            </a:extLst>
          </p:cNvPr>
          <p:cNvSpPr txBox="1"/>
          <p:nvPr/>
        </p:nvSpPr>
        <p:spPr>
          <a:xfrm>
            <a:off x="6799699" y="1663102"/>
            <a:ext cx="5308430" cy="44507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50" b="1"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Use-Cases &amp; Research Impact:</a:t>
            </a:r>
            <a:br>
              <a:rPr lang="en-US" sz="18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br>
            <a:r>
              <a:rPr lang="en-US" sz="15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It supports tasks such as wildfire detection, multimodal fusion learning, and real-time UAV-based thermal imaging analysis. Commonly used in comparative studies alongside datasets like FLAME-1 and </a:t>
            </a:r>
            <a:r>
              <a:rPr lang="en-US" sz="1500" dirty="0" err="1">
                <a:solidFill>
                  <a:schemeClr val="tx2"/>
                </a:solidFill>
                <a:effectLst/>
                <a:latin typeface="Cambria" panose="02040503050406030204" pitchFamily="18" charset="0"/>
                <a:ea typeface="MS Mincho" panose="02020609040205080304" pitchFamily="49" charset="-128"/>
                <a:cs typeface="Arial" panose="020B0604020202020204" pitchFamily="34" charset="0"/>
              </a:rPr>
              <a:t>FireMan</a:t>
            </a:r>
            <a:r>
              <a:rPr lang="en-US" sz="15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-UAV-RGBT.</a:t>
            </a:r>
            <a:endParaRPr lang="en-US" sz="1500" dirty="0">
              <a:solidFill>
                <a:schemeClr val="tx2"/>
              </a:solidFill>
              <a:latin typeface="Cambria" panose="02040503050406030204" pitchFamily="18" charset="0"/>
              <a:ea typeface="MS Mincho" panose="02020609040205080304" pitchFamily="49" charset="-128"/>
              <a:cs typeface="Arial" panose="020B0604020202020204" pitchFamily="34" charset="0"/>
            </a:endParaRPr>
          </a:p>
          <a:p>
            <a:pPr marL="285750" indent="-285750">
              <a:lnSpc>
                <a:spcPct val="150000"/>
              </a:lnSpc>
              <a:buFont typeface="Arial" panose="020B0604020202020204" pitchFamily="34" charset="0"/>
              <a:buChar char="•"/>
            </a:pPr>
            <a:r>
              <a:rPr lang="en-US" sz="1650" b="1"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Remarks &amp; Limitations:</a:t>
            </a:r>
            <a:br>
              <a:rPr lang="en-US" sz="18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br>
            <a:r>
              <a:rPr lang="en-US" sz="15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The dataset’s modest scale limits generalization but offers a valuable baseline for fusion-based fire detection. Access may require university credentials or approval.</a:t>
            </a:r>
          </a:p>
          <a:p>
            <a:pPr marL="285750" indent="-285750">
              <a:lnSpc>
                <a:spcPct val="150000"/>
              </a:lnSpc>
              <a:buFont typeface="Arial" panose="020B0604020202020204" pitchFamily="34" charset="0"/>
              <a:buChar char="•"/>
            </a:pPr>
            <a:r>
              <a:rPr lang="en-US" sz="1650" b="1"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Reference Link:</a:t>
            </a:r>
            <a:br>
              <a:rPr lang="en-US" sz="18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br>
            <a:r>
              <a:rPr lang="en-US" sz="1800" u="sng" dirty="0">
                <a:solidFill>
                  <a:schemeClr val="tx2"/>
                </a:solidFill>
                <a:effectLst/>
                <a:latin typeface="Cambria" panose="02040503050406030204" pitchFamily="18" charset="0"/>
                <a:ea typeface="MS Mincho" panose="02020609040205080304" pitchFamily="49" charset="-128"/>
                <a:cs typeface="Arial" panose="020B0604020202020204" pitchFamily="34" charset="0"/>
                <a:hlinkClick r:id="rId2">
                  <a:extLst>
                    <a:ext uri="{A12FA001-AC4F-418D-AE19-62706E023703}">
                      <ahyp:hlinkClr xmlns:ahyp="http://schemas.microsoft.com/office/drawing/2018/hyperlinkcolor" val="tx"/>
                    </a:ext>
                  </a:extLst>
                </a:hlinkClick>
              </a:rPr>
              <a:t>https://rec.ustc.edu.cn/share/75aae550-8d26-11ee-98a1-ed4fd857523e</a:t>
            </a:r>
            <a:endParaRPr lang="en-AE" sz="1500" dirty="0">
              <a:solidFill>
                <a:schemeClr val="tx2"/>
              </a:solidFill>
            </a:endParaRPr>
          </a:p>
        </p:txBody>
      </p:sp>
    </p:spTree>
    <p:extLst>
      <p:ext uri="{BB962C8B-B14F-4D97-AF65-F5344CB8AC3E}">
        <p14:creationId xmlns:p14="http://schemas.microsoft.com/office/powerpoint/2010/main" val="2404621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F80AD-07D0-A3EE-6295-365D5854C430}"/>
              </a:ext>
            </a:extLst>
          </p:cNvPr>
          <p:cNvSpPr>
            <a:spLocks noGrp="1"/>
          </p:cNvSpPr>
          <p:nvPr>
            <p:ph sz="half" idx="1"/>
          </p:nvPr>
        </p:nvSpPr>
        <p:spPr>
          <a:xfrm>
            <a:off x="0" y="1361853"/>
            <a:ext cx="4344934" cy="5201034"/>
          </a:xfrm>
        </p:spPr>
        <p:txBody>
          <a:bodyPr>
            <a:noAutofit/>
          </a:bodyPr>
          <a:lstStyle/>
          <a:p>
            <a:pPr marL="0" marR="0">
              <a:lnSpc>
                <a:spcPct val="115000"/>
              </a:lnSpc>
              <a:spcAft>
                <a:spcPts val="1000"/>
              </a:spcAft>
              <a:buNone/>
            </a:pPr>
            <a:r>
              <a:rPr lang="en-US" sz="1000" b="1" dirty="0">
                <a:effectLst/>
                <a:latin typeface="Cambria" panose="02040503050406030204" pitchFamily="18" charset="0"/>
                <a:ea typeface="MS Mincho" panose="02020609040205080304" pitchFamily="49" charset="-128"/>
                <a:cs typeface="Arial" panose="020B0604020202020204" pitchFamily="34" charset="0"/>
              </a:rPr>
              <a:t>1. Data Preparation</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Dataset Setup</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Downloaded RGB-T wildfire dataset (ZIP files).</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Mounted Google Drive and extracted the data.</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Dataset structure: </a:t>
            </a:r>
            <a:r>
              <a:rPr lang="en-US" sz="1000" dirty="0" err="1">
                <a:effectLst/>
                <a:latin typeface="Cambria" panose="02040503050406030204" pitchFamily="18" charset="0"/>
                <a:ea typeface="MS Mincho" panose="02020609040205080304" pitchFamily="49" charset="-128"/>
                <a:cs typeface="Arial" panose="020B0604020202020204" pitchFamily="34" charset="0"/>
              </a:rPr>
              <a:t>rgb</a:t>
            </a:r>
            <a:r>
              <a:rPr lang="en-US" sz="1000" dirty="0">
                <a:effectLst/>
                <a:latin typeface="Cambria" panose="02040503050406030204" pitchFamily="18" charset="0"/>
                <a:ea typeface="MS Mincho" panose="02020609040205080304" pitchFamily="49" charset="-128"/>
                <a:cs typeface="Arial" panose="020B0604020202020204" pitchFamily="34" charset="0"/>
              </a:rPr>
              <a:t>/, </a:t>
            </a:r>
            <a:r>
              <a:rPr lang="en-US" sz="1000" dirty="0" err="1">
                <a:effectLst/>
                <a:latin typeface="Cambria" panose="02040503050406030204" pitchFamily="18" charset="0"/>
                <a:ea typeface="MS Mincho" panose="02020609040205080304" pitchFamily="49" charset="-128"/>
                <a:cs typeface="Arial" panose="020B0604020202020204" pitchFamily="34" charset="0"/>
              </a:rPr>
              <a:t>nir</a:t>
            </a:r>
            <a:r>
              <a:rPr lang="en-US" sz="1000" dirty="0">
                <a:effectLst/>
                <a:latin typeface="Cambria" panose="02040503050406030204" pitchFamily="18" charset="0"/>
                <a:ea typeface="MS Mincho" panose="02020609040205080304" pitchFamily="49" charset="-128"/>
                <a:cs typeface="Arial" panose="020B0604020202020204" pitchFamily="34" charset="0"/>
              </a:rPr>
              <a:t>/, mask/.</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Library Installation</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228600" marR="0" indent="0">
              <a:lnSpc>
                <a:spcPct val="115000"/>
              </a:lnSpc>
              <a:buNone/>
              <a:tabLst>
                <a:tab pos="228600" algn="l"/>
                <a:tab pos="4572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 -Deep learning: </a:t>
            </a:r>
            <a:r>
              <a:rPr lang="en-US" sz="1000" dirty="0" err="1">
                <a:effectLst/>
                <a:latin typeface="Cambria" panose="02040503050406030204" pitchFamily="18" charset="0"/>
                <a:ea typeface="MS Mincho" panose="02020609040205080304" pitchFamily="49" charset="-128"/>
                <a:cs typeface="Arial" panose="020B0604020202020204" pitchFamily="34" charset="0"/>
              </a:rPr>
              <a:t>PyTorch</a:t>
            </a:r>
            <a:r>
              <a:rPr lang="en-US" sz="1000" dirty="0">
                <a:effectLst/>
                <a:latin typeface="Cambria" panose="02040503050406030204" pitchFamily="18" charset="0"/>
                <a:ea typeface="MS Mincho" panose="02020609040205080304" pitchFamily="49" charset="-128"/>
                <a:cs typeface="Arial" panose="020B0604020202020204" pitchFamily="34" charset="0"/>
              </a:rPr>
              <a:t>, TensorFlow, </a:t>
            </a:r>
            <a:r>
              <a:rPr lang="en-US" sz="1000" dirty="0" err="1">
                <a:effectLst/>
                <a:latin typeface="Cambria" panose="02040503050406030204" pitchFamily="18" charset="0"/>
                <a:ea typeface="MS Mincho" panose="02020609040205080304" pitchFamily="49" charset="-128"/>
                <a:cs typeface="Arial" panose="020B0604020202020204" pitchFamily="34" charset="0"/>
              </a:rPr>
              <a:t>Keras</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228600" marR="0" indent="0">
              <a:lnSpc>
                <a:spcPct val="115000"/>
              </a:lnSpc>
              <a:buNone/>
              <a:tabLst>
                <a:tab pos="228600" algn="l"/>
                <a:tab pos="4572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 - Image processing: OpenCV, scikit-image, </a:t>
            </a:r>
            <a:r>
              <a:rPr lang="en-US" sz="1000" dirty="0" err="1">
                <a:effectLst/>
                <a:latin typeface="Cambria" panose="02040503050406030204" pitchFamily="18" charset="0"/>
                <a:ea typeface="MS Mincho" panose="02020609040205080304" pitchFamily="49" charset="-128"/>
                <a:cs typeface="Arial" panose="020B0604020202020204" pitchFamily="34" charset="0"/>
              </a:rPr>
              <a:t>imageio</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228600" marR="0" indent="0">
              <a:lnSpc>
                <a:spcPct val="115000"/>
              </a:lnSpc>
              <a:buNone/>
              <a:tabLst>
                <a:tab pos="228600" algn="l"/>
                <a:tab pos="4572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 - Data &amp; visualization: </a:t>
            </a:r>
            <a:r>
              <a:rPr lang="en-US" sz="1000" dirty="0" err="1">
                <a:effectLst/>
                <a:latin typeface="Cambria" panose="02040503050406030204" pitchFamily="18" charset="0"/>
                <a:ea typeface="MS Mincho" panose="02020609040205080304" pitchFamily="49" charset="-128"/>
                <a:cs typeface="Arial" panose="020B0604020202020204" pitchFamily="34" charset="0"/>
              </a:rPr>
              <a:t>numpy</a:t>
            </a:r>
            <a:r>
              <a:rPr lang="en-US" sz="1000" dirty="0">
                <a:effectLst/>
                <a:latin typeface="Cambria" panose="02040503050406030204" pitchFamily="18" charset="0"/>
                <a:ea typeface="MS Mincho" panose="02020609040205080304" pitchFamily="49" charset="-128"/>
                <a:cs typeface="Arial" panose="020B0604020202020204" pitchFamily="34" charset="0"/>
              </a:rPr>
              <a:t>, pandas, matplotlib, seaborn, </a:t>
            </a:r>
            <a:r>
              <a:rPr lang="en-US" sz="1000" dirty="0" err="1">
                <a:effectLst/>
                <a:latin typeface="Cambria" panose="02040503050406030204" pitchFamily="18" charset="0"/>
                <a:ea typeface="MS Mincho" panose="02020609040205080304" pitchFamily="49" charset="-128"/>
                <a:cs typeface="Arial" panose="020B0604020202020204" pitchFamily="34" charset="0"/>
              </a:rPr>
              <a:t>plotly</a:t>
            </a:r>
            <a:r>
              <a:rPr lang="en-US" sz="1000" dirty="0">
                <a:effectLst/>
                <a:latin typeface="Cambria" panose="02040503050406030204" pitchFamily="18" charset="0"/>
                <a:ea typeface="MS Mincho" panose="02020609040205080304" pitchFamily="49" charset="-128"/>
                <a:cs typeface="Arial" panose="020B0604020202020204" pitchFamily="34" charset="0"/>
              </a:rPr>
              <a:t>, </a:t>
            </a:r>
            <a:r>
              <a:rPr lang="en-US" sz="1000" dirty="0" err="1">
                <a:effectLst/>
                <a:latin typeface="Cambria" panose="02040503050406030204" pitchFamily="18" charset="0"/>
                <a:ea typeface="MS Mincho" panose="02020609040205080304" pitchFamily="49" charset="-128"/>
                <a:cs typeface="Arial" panose="020B0604020202020204" pitchFamily="34" charset="0"/>
              </a:rPr>
              <a:t>tqdm</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Augmentation: </a:t>
            </a:r>
            <a:r>
              <a:rPr lang="en-US" sz="1000" dirty="0" err="1">
                <a:effectLst/>
                <a:latin typeface="Cambria" panose="02040503050406030204" pitchFamily="18" charset="0"/>
                <a:ea typeface="MS Mincho" panose="02020609040205080304" pitchFamily="49" charset="-128"/>
                <a:cs typeface="Arial" panose="020B0604020202020204" pitchFamily="34" charset="0"/>
              </a:rPr>
              <a:t>Albumentations</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Data Loading &amp; Verification</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Loaded RGB, NIR, and mask images.</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Skipped missing/incomplete samples.</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Total valid samples: 1367</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 Image shapes: RGB (420,420,3), (512,640,3); NIR &amp; masks (512,640)</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spcAft>
                <a:spcPts val="1000"/>
              </a:spcAft>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 Mask unique values: 0 (background), 255 (wildfire)</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endParaRPr lang="en-AE" sz="1000" dirty="0"/>
          </a:p>
        </p:txBody>
      </p:sp>
      <p:sp>
        <p:nvSpPr>
          <p:cNvPr id="3" name="Content Placeholder 2">
            <a:extLst>
              <a:ext uri="{FF2B5EF4-FFF2-40B4-BE49-F238E27FC236}">
                <a16:creationId xmlns:a16="http://schemas.microsoft.com/office/drawing/2014/main" id="{ED8F585C-EAE5-BB93-067C-A344906C03B6}"/>
              </a:ext>
            </a:extLst>
          </p:cNvPr>
          <p:cNvSpPr>
            <a:spLocks noGrp="1"/>
          </p:cNvSpPr>
          <p:nvPr>
            <p:ph sz="half" idx="2"/>
          </p:nvPr>
        </p:nvSpPr>
        <p:spPr>
          <a:xfrm>
            <a:off x="3896939" y="1361853"/>
            <a:ext cx="4398122" cy="4584815"/>
          </a:xfrm>
        </p:spPr>
        <p:txBody>
          <a:bodyPr>
            <a:normAutofit lnSpcReduction="10000"/>
          </a:bodyPr>
          <a:lstStyle/>
          <a:p>
            <a:pPr marL="0" marR="0">
              <a:lnSpc>
                <a:spcPct val="115000"/>
              </a:lnSpc>
              <a:spcAft>
                <a:spcPts val="1000"/>
              </a:spcAft>
              <a:buNone/>
            </a:pPr>
            <a:r>
              <a:rPr lang="en-US" sz="1000" b="1" dirty="0">
                <a:effectLst/>
                <a:latin typeface="Cambria" panose="02040503050406030204" pitchFamily="18" charset="0"/>
                <a:ea typeface="MS Mincho" panose="02020609040205080304" pitchFamily="49" charset="-128"/>
                <a:cs typeface="Arial" panose="020B0604020202020204" pitchFamily="34" charset="0"/>
              </a:rPr>
              <a:t>2. Data Preprocessing &amp; Augmentation</a:t>
            </a:r>
            <a:endParaRPr lang="en-AE" sz="1000" b="1"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Augmentation Strategy (</a:t>
            </a:r>
            <a:r>
              <a:rPr lang="en-US" sz="1000" dirty="0" err="1">
                <a:effectLst/>
                <a:latin typeface="Cambria" panose="02040503050406030204" pitchFamily="18" charset="0"/>
                <a:ea typeface="MS Mincho" panose="02020609040205080304" pitchFamily="49" charset="-128"/>
                <a:cs typeface="Arial" panose="020B0604020202020204" pitchFamily="34" charset="0"/>
              </a:rPr>
              <a:t>Albumentations</a:t>
            </a:r>
            <a:r>
              <a:rPr lang="en-US" sz="1000" dirty="0">
                <a:effectLst/>
                <a:latin typeface="Cambria" panose="02040503050406030204" pitchFamily="18" charset="0"/>
                <a:ea typeface="MS Mincho" panose="02020609040205080304" pitchFamily="49" charset="-128"/>
                <a:cs typeface="Arial" panose="020B0604020202020204" pitchFamily="34" charset="0"/>
              </a:rPr>
              <a:t>)</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Training: horizontal/vertical flips, rotations, color jitter, Gaussian blur, resize, normalization</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Validation: resize and normalization only</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Custom Dataset Class</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Combined RGB + NIR → 4-channel input</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Applied augmentations dynamically</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Converted to </a:t>
            </a:r>
            <a:r>
              <a:rPr lang="en-US" sz="1000" dirty="0" err="1">
                <a:effectLst/>
                <a:latin typeface="Cambria" panose="02040503050406030204" pitchFamily="18" charset="0"/>
                <a:ea typeface="MS Mincho" panose="02020609040205080304" pitchFamily="49" charset="-128"/>
                <a:cs typeface="Arial" panose="020B0604020202020204" pitchFamily="34" charset="0"/>
              </a:rPr>
              <a:t>PyTorch</a:t>
            </a:r>
            <a:r>
              <a:rPr lang="en-US" sz="1000" dirty="0">
                <a:effectLst/>
                <a:latin typeface="Cambria" panose="02040503050406030204" pitchFamily="18" charset="0"/>
                <a:ea typeface="MS Mincho" panose="02020609040205080304" pitchFamily="49" charset="-128"/>
                <a:cs typeface="Arial" panose="020B0604020202020204" pitchFamily="34" charset="0"/>
              </a:rPr>
              <a:t> tensors [B,4</a:t>
            </a:r>
            <a:r>
              <a:rPr lang="ar-SA" sz="1000" dirty="0">
                <a:effectLst/>
                <a:latin typeface="Cambria" panose="02040503050406030204" pitchFamily="18" charset="0"/>
                <a:ea typeface="MS Mincho" panose="02020609040205080304" pitchFamily="49" charset="-128"/>
                <a:cs typeface="Arial" panose="020B0604020202020204" pitchFamily="34" charset="0"/>
              </a:rPr>
              <a:t>,</a:t>
            </a:r>
            <a:r>
              <a:rPr lang="en-US" sz="1000" dirty="0">
                <a:effectLst/>
                <a:latin typeface="Cambria" panose="02040503050406030204" pitchFamily="18" charset="0"/>
                <a:ea typeface="MS Mincho" panose="02020609040205080304" pitchFamily="49" charset="-128"/>
                <a:cs typeface="Arial" panose="020B0604020202020204" pitchFamily="34" charset="0"/>
              </a:rPr>
              <a:t>H,W]for images and [B,1,H,W] for masks</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Data Split &amp; Loading</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Train: 80%, Validation: 20%</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spcAft>
                <a:spcPts val="1000"/>
              </a:spcAft>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Batch size: 4, shuffle enabled for </a:t>
            </a:r>
            <a:r>
              <a:rPr lang="en-US" sz="1000" dirty="0" err="1">
                <a:effectLst/>
                <a:latin typeface="Cambria" panose="02040503050406030204" pitchFamily="18" charset="0"/>
                <a:ea typeface="MS Mincho" panose="02020609040205080304" pitchFamily="49" charset="-128"/>
                <a:cs typeface="Arial" panose="020B0604020202020204" pitchFamily="34" charset="0"/>
              </a:rPr>
              <a:t>trainingVisual</a:t>
            </a:r>
            <a:r>
              <a:rPr lang="en-US" sz="1000" dirty="0">
                <a:effectLst/>
                <a:latin typeface="Cambria" panose="02040503050406030204" pitchFamily="18" charset="0"/>
                <a:ea typeface="MS Mincho" panose="02020609040205080304" pitchFamily="49" charset="-128"/>
                <a:cs typeface="Arial" panose="020B0604020202020204" pitchFamily="34" charset="0"/>
              </a:rPr>
              <a:t> Placeholder:</a:t>
            </a: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spcAft>
                <a:spcPts val="1000"/>
              </a:spcAft>
              <a:buFont typeface="Symbol" panose="05050102010706020507" pitchFamily="18" charset="2"/>
              <a:buChar char=""/>
              <a:tabLst>
                <a:tab pos="228600" algn="l"/>
              </a:tabLst>
            </a:pPr>
            <a:r>
              <a:rPr lang="en-US" sz="1000" dirty="0">
                <a:effectLst/>
                <a:latin typeface="Cambria" panose="02040503050406030204" pitchFamily="18" charset="0"/>
                <a:ea typeface="MS Mincho" panose="02020609040205080304" pitchFamily="49" charset="-128"/>
                <a:cs typeface="Arial" panose="020B0604020202020204" pitchFamily="34" charset="0"/>
              </a:rPr>
              <a:t>Sample RGB/NIR/mask images before and after augmentation</a:t>
            </a:r>
          </a:p>
          <a:p>
            <a:pPr marL="0" marR="0" lvl="0" indent="0">
              <a:lnSpc>
                <a:spcPct val="100000"/>
              </a:lnSpc>
              <a:spcAft>
                <a:spcPts val="1000"/>
              </a:spcAft>
              <a:buNone/>
              <a:tabLst>
                <a:tab pos="228600" algn="l"/>
              </a:tabLst>
            </a:pPr>
            <a:endParaRPr lang="en-AE" sz="1000" dirty="0">
              <a:effectLst/>
              <a:latin typeface="Cambria" panose="02040503050406030204" pitchFamily="18" charset="0"/>
              <a:ea typeface="MS Mincho" panose="02020609040205080304" pitchFamily="49" charset="-128"/>
              <a:cs typeface="Arial" panose="020B0604020202020204" pitchFamily="34" charset="0"/>
            </a:endParaRPr>
          </a:p>
          <a:p>
            <a:endParaRPr lang="en-AE" dirty="0"/>
          </a:p>
        </p:txBody>
      </p:sp>
      <p:sp>
        <p:nvSpPr>
          <p:cNvPr id="4" name="Title 3">
            <a:extLst>
              <a:ext uri="{FF2B5EF4-FFF2-40B4-BE49-F238E27FC236}">
                <a16:creationId xmlns:a16="http://schemas.microsoft.com/office/drawing/2014/main" id="{CDC0C8B6-83E4-DB41-EEDC-144905E6B46E}"/>
              </a:ext>
            </a:extLst>
          </p:cNvPr>
          <p:cNvSpPr>
            <a:spLocks noGrp="1"/>
          </p:cNvSpPr>
          <p:nvPr>
            <p:ph type="title"/>
          </p:nvPr>
        </p:nvSpPr>
        <p:spPr>
          <a:xfrm>
            <a:off x="762000" y="135013"/>
            <a:ext cx="10515600" cy="819738"/>
          </a:xfrm>
        </p:spPr>
        <p:txBody>
          <a:bodyPr>
            <a:normAutofit/>
          </a:bodyPr>
          <a:lstStyle/>
          <a:p>
            <a:pPr algn="ctr"/>
            <a:r>
              <a:rPr lang="en-US" sz="4000" b="1" dirty="0">
                <a:cs typeface="Biome"/>
              </a:rPr>
              <a:t>Project workflow (Methodology)</a:t>
            </a:r>
            <a:endParaRPr lang="en-AE" b="1" dirty="0"/>
          </a:p>
        </p:txBody>
      </p:sp>
      <p:sp>
        <p:nvSpPr>
          <p:cNvPr id="5" name="TextBox 4">
            <a:extLst>
              <a:ext uri="{FF2B5EF4-FFF2-40B4-BE49-F238E27FC236}">
                <a16:creationId xmlns:a16="http://schemas.microsoft.com/office/drawing/2014/main" id="{F7289F3A-9845-B1AB-D9E7-DFCE3AF1D9F0}"/>
              </a:ext>
            </a:extLst>
          </p:cNvPr>
          <p:cNvSpPr txBox="1"/>
          <p:nvPr/>
        </p:nvSpPr>
        <p:spPr>
          <a:xfrm>
            <a:off x="8112998" y="1361853"/>
            <a:ext cx="4017632" cy="4739759"/>
          </a:xfrm>
          <a:prstGeom prst="rect">
            <a:avLst/>
          </a:prstGeom>
          <a:noFill/>
        </p:spPr>
        <p:txBody>
          <a:bodyPr wrap="square" rtlCol="0">
            <a:spAutoFit/>
          </a:bodyPr>
          <a:lstStyle/>
          <a:p>
            <a:pPr marL="0" marR="0">
              <a:lnSpc>
                <a:spcPct val="115000"/>
              </a:lnSpc>
              <a:spcAft>
                <a:spcPts val="1000"/>
              </a:spcAft>
              <a:buNone/>
            </a:pPr>
            <a:r>
              <a:rPr lang="en-US" sz="1000" b="1"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3. Model Design</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Architecture: Custom 4-channel </a:t>
            </a:r>
            <a:r>
              <a:rPr lang="en-US" sz="1000" dirty="0" err="1">
                <a:solidFill>
                  <a:schemeClr val="tx2"/>
                </a:solidFill>
                <a:effectLst/>
                <a:latin typeface="Cambria" panose="02040503050406030204" pitchFamily="18" charset="0"/>
                <a:ea typeface="MS Mincho" panose="02020609040205080304" pitchFamily="49" charset="-128"/>
                <a:cs typeface="Arial" panose="020B0604020202020204" pitchFamily="34" charset="0"/>
              </a:rPr>
              <a:t>UNet</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Encoder: 4 </a:t>
            </a:r>
            <a:r>
              <a:rPr lang="en-US" sz="1000" dirty="0" err="1">
                <a:solidFill>
                  <a:schemeClr val="tx2"/>
                </a:solidFill>
                <a:effectLst/>
                <a:latin typeface="Cambria" panose="02040503050406030204" pitchFamily="18" charset="0"/>
                <a:ea typeface="MS Mincho" panose="02020609040205080304" pitchFamily="49" charset="-128"/>
                <a:cs typeface="Arial" panose="020B0604020202020204" pitchFamily="34" charset="0"/>
              </a:rPr>
              <a:t>downsampling</a:t>
            </a: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blocks</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Bottleneck + decoder with skip connections</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Output: single-channel mask</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Loss Function: </a:t>
            </a:r>
            <a:r>
              <a:rPr lang="en-US" sz="1000" dirty="0" err="1">
                <a:solidFill>
                  <a:schemeClr val="tx2"/>
                </a:solidFill>
                <a:effectLst/>
                <a:latin typeface="Cambria" panose="02040503050406030204" pitchFamily="18" charset="0"/>
                <a:ea typeface="MS Mincho" panose="02020609040205080304" pitchFamily="49" charset="-128"/>
                <a:cs typeface="Arial" panose="020B0604020202020204" pitchFamily="34" charset="0"/>
              </a:rPr>
              <a:t>ComboLoss</a:t>
            </a: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 0.5 * Focal Loss + 0.5 * Dice Loss</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spcAft>
                <a:spcPts val="1000"/>
              </a:spcAft>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Metrics: Dice coefficient, </a:t>
            </a:r>
            <a:r>
              <a:rPr lang="en-US" sz="1000" dirty="0" err="1">
                <a:solidFill>
                  <a:schemeClr val="tx2"/>
                </a:solidFill>
                <a:effectLst/>
                <a:latin typeface="Cambria" panose="02040503050406030204" pitchFamily="18" charset="0"/>
                <a:ea typeface="MS Mincho" panose="02020609040205080304" pitchFamily="49" charset="-128"/>
                <a:cs typeface="Arial" panose="020B0604020202020204" pitchFamily="34" charset="0"/>
              </a:rPr>
              <a:t>IoU</a:t>
            </a: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Accuracy, Precision, Recall, F1-score</a:t>
            </a:r>
          </a:p>
          <a:p>
            <a:pPr marL="0" marR="0">
              <a:lnSpc>
                <a:spcPct val="115000"/>
              </a:lnSpc>
              <a:spcAft>
                <a:spcPts val="1000"/>
              </a:spcAft>
              <a:buNone/>
            </a:pPr>
            <a:r>
              <a:rPr lang="en-US" sz="1000" b="1"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4. Training &amp; Optimization</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Optimizer: Adam (</a:t>
            </a:r>
            <a:r>
              <a:rPr lang="en-US" sz="1000" dirty="0" err="1">
                <a:solidFill>
                  <a:schemeClr val="tx2"/>
                </a:solidFill>
                <a:effectLst/>
                <a:latin typeface="Cambria" panose="02040503050406030204" pitchFamily="18" charset="0"/>
                <a:ea typeface="MS Mincho" panose="02020609040205080304" pitchFamily="49" charset="-128"/>
                <a:cs typeface="Arial" panose="020B0604020202020204" pitchFamily="34" charset="0"/>
              </a:rPr>
              <a:t>lr</a:t>
            </a: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=5e-4)</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Epochs: 100, Early stopping patience: 15</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GPU acceleration (CUDA)</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spcAft>
                <a:spcPts val="1000"/>
              </a:spcAft>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Training loop:</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spcAft>
                <a:spcPts val="1000"/>
              </a:spcAft>
              <a:buFont typeface="+mj-lt"/>
              <a:buAutoNum type="arabicPeriod"/>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1. Forward pass → predictions</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0" marR="0">
              <a:lnSpc>
                <a:spcPct val="115000"/>
              </a:lnSpc>
              <a:spcAft>
                <a:spcPts val="1000"/>
              </a:spcAft>
              <a:buNone/>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2. Compute loss</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0" marR="0">
              <a:lnSpc>
                <a:spcPct val="115000"/>
              </a:lnSpc>
              <a:spcAft>
                <a:spcPts val="1000"/>
              </a:spcAft>
              <a:buNone/>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3. Backpropagation &amp; optimizer step</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0" marR="0">
              <a:lnSpc>
                <a:spcPct val="115000"/>
              </a:lnSpc>
              <a:spcAft>
                <a:spcPts val="1000"/>
              </a:spcAft>
              <a:buNone/>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4. Compute metrics for train &amp; validation</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spcAft>
                <a:spcPts val="1000"/>
              </a:spcAft>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Early stopping monitored on best Dice coefficient</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a:buNone/>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Best model saved as </a:t>
            </a:r>
            <a:r>
              <a:rPr lang="en-US" sz="1000" dirty="0" err="1">
                <a:solidFill>
                  <a:schemeClr val="tx2"/>
                </a:solidFill>
                <a:effectLst/>
                <a:latin typeface="Cambria" panose="02040503050406030204" pitchFamily="18" charset="0"/>
                <a:ea typeface="MS Mincho" panose="02020609040205080304" pitchFamily="49" charset="-128"/>
                <a:cs typeface="Arial" panose="020B0604020202020204" pitchFamily="34" charset="0"/>
              </a:rPr>
              <a:t>best_model.pth</a:t>
            </a:r>
            <a:endPar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a:buNone/>
            </a:pP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p:txBody>
      </p:sp>
      <p:sp>
        <p:nvSpPr>
          <p:cNvPr id="6" name="TextBox 5">
            <a:extLst>
              <a:ext uri="{FF2B5EF4-FFF2-40B4-BE49-F238E27FC236}">
                <a16:creationId xmlns:a16="http://schemas.microsoft.com/office/drawing/2014/main" id="{66811F1E-B11F-9AB0-E37B-E759DDD6B3D7}"/>
              </a:ext>
            </a:extLst>
          </p:cNvPr>
          <p:cNvSpPr txBox="1"/>
          <p:nvPr/>
        </p:nvSpPr>
        <p:spPr>
          <a:xfrm>
            <a:off x="4031952" y="5946669"/>
            <a:ext cx="3755790" cy="913392"/>
          </a:xfrm>
          <a:prstGeom prst="rect">
            <a:avLst/>
          </a:prstGeom>
          <a:noFill/>
        </p:spPr>
        <p:txBody>
          <a:bodyPr wrap="square" rtlCol="0">
            <a:spAutoFit/>
          </a:bodyPr>
          <a:lstStyle/>
          <a:p>
            <a:pPr marL="0" marR="0">
              <a:lnSpc>
                <a:spcPct val="115000"/>
              </a:lnSpc>
              <a:spcAft>
                <a:spcPts val="1000"/>
              </a:spcAft>
              <a:buNone/>
            </a:pPr>
            <a:r>
              <a:rPr lang="en-US" sz="1000" b="1"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5. Evaluation &amp; Visualization</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Loaded best saved model</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Computed confusion matrix and all metrics</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Plotted training &amp; validation loss, Dice, </a:t>
            </a:r>
            <a:r>
              <a:rPr lang="en-US" sz="1000" dirty="0" err="1">
                <a:solidFill>
                  <a:schemeClr val="tx2"/>
                </a:solidFill>
                <a:effectLst/>
                <a:latin typeface="Cambria" panose="02040503050406030204" pitchFamily="18" charset="0"/>
                <a:ea typeface="MS Mincho" panose="02020609040205080304" pitchFamily="49" charset="-128"/>
                <a:cs typeface="Arial" panose="020B0604020202020204" pitchFamily="34" charset="0"/>
              </a:rPr>
              <a:t>IoU</a:t>
            </a: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 curves</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p:txBody>
      </p:sp>
      <p:sp>
        <p:nvSpPr>
          <p:cNvPr id="7" name="TextBox 6">
            <a:extLst>
              <a:ext uri="{FF2B5EF4-FFF2-40B4-BE49-F238E27FC236}">
                <a16:creationId xmlns:a16="http://schemas.microsoft.com/office/drawing/2014/main" id="{D126D9C3-A31A-142B-9E58-B462B2C7374F}"/>
              </a:ext>
            </a:extLst>
          </p:cNvPr>
          <p:cNvSpPr txBox="1"/>
          <p:nvPr/>
        </p:nvSpPr>
        <p:spPr>
          <a:xfrm>
            <a:off x="7401117" y="5946668"/>
            <a:ext cx="4790883" cy="913392"/>
          </a:xfrm>
          <a:prstGeom prst="rect">
            <a:avLst/>
          </a:prstGeom>
          <a:noFill/>
        </p:spPr>
        <p:txBody>
          <a:bodyPr wrap="square" rtlCol="0">
            <a:spAutoFit/>
          </a:bodyPr>
          <a:lstStyle/>
          <a:p>
            <a:pPr marL="342900" marR="0" lvl="0" indent="-342900">
              <a:lnSpc>
                <a:spcPct val="115000"/>
              </a:lnSpc>
              <a:spcAft>
                <a:spcPts val="1000"/>
              </a:spcAft>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Displayed sample inputs, ground truths, and predicted masks</a:t>
            </a:r>
            <a:r>
              <a:rPr lang="en-AE" sz="1000" dirty="0">
                <a:solidFill>
                  <a:schemeClr val="tx2"/>
                </a:solidFill>
                <a:latin typeface="Cambria" panose="02040503050406030204" pitchFamily="18" charset="0"/>
                <a:ea typeface="MS Mincho" panose="02020609040205080304" pitchFamily="49" charset="-128"/>
                <a:cs typeface="Arial" panose="020B0604020202020204" pitchFamily="34" charset="0"/>
              </a:rPr>
              <a:t> </a:t>
            </a: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Visual Placeholder:</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Learning curves (loss, Dice, </a:t>
            </a:r>
            <a:r>
              <a:rPr lang="en-US" sz="1000" dirty="0" err="1">
                <a:solidFill>
                  <a:schemeClr val="tx2"/>
                </a:solidFill>
                <a:effectLst/>
                <a:latin typeface="Cambria" panose="02040503050406030204" pitchFamily="18" charset="0"/>
                <a:ea typeface="MS Mincho" panose="02020609040205080304" pitchFamily="49" charset="-128"/>
                <a:cs typeface="Arial" panose="020B0604020202020204" pitchFamily="34" charset="0"/>
              </a:rPr>
              <a:t>IoU</a:t>
            </a: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a:p>
            <a:pPr marL="342900" marR="0" lvl="0" indent="-342900">
              <a:lnSpc>
                <a:spcPct val="115000"/>
              </a:lnSpc>
              <a:spcAft>
                <a:spcPts val="1000"/>
              </a:spcAft>
              <a:buFont typeface="Symbol" panose="05050102010706020507" pitchFamily="18" charset="2"/>
              <a:buChar char=""/>
              <a:tabLst>
                <a:tab pos="228600" algn="l"/>
              </a:tabLst>
            </a:pPr>
            <a:r>
              <a:rPr lang="en-US"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rPr>
              <a:t>Prediction comparison (input, ground truth, prediction)</a:t>
            </a:r>
            <a:endParaRPr lang="en-AE" sz="1000" dirty="0">
              <a:solidFill>
                <a:schemeClr val="tx2"/>
              </a:solidFill>
              <a:effectLst/>
              <a:latin typeface="Cambria" panose="02040503050406030204" pitchFamily="18" charset="0"/>
              <a:ea typeface="MS Mincho" panose="02020609040205080304" pitchFamily="49" charset="-128"/>
              <a:cs typeface="Arial" panose="020B0604020202020204" pitchFamily="34" charset="0"/>
            </a:endParaRPr>
          </a:p>
        </p:txBody>
      </p:sp>
    </p:spTree>
    <p:extLst>
      <p:ext uri="{BB962C8B-B14F-4D97-AF65-F5344CB8AC3E}">
        <p14:creationId xmlns:p14="http://schemas.microsoft.com/office/powerpoint/2010/main" val="186830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D253-DD5E-D379-6629-E7BEF54EF4C1}"/>
              </a:ext>
            </a:extLst>
          </p:cNvPr>
          <p:cNvSpPr>
            <a:spLocks noGrp="1"/>
          </p:cNvSpPr>
          <p:nvPr>
            <p:ph type="title"/>
          </p:nvPr>
        </p:nvSpPr>
        <p:spPr/>
        <p:txBody>
          <a:bodyPr>
            <a:normAutofit/>
          </a:bodyPr>
          <a:lstStyle/>
          <a:p>
            <a:pPr algn="ctr"/>
            <a:r>
              <a:rPr lang="en-US" sz="4000" b="1" dirty="0">
                <a:cs typeface="Biome"/>
              </a:rPr>
              <a:t>Results &amp; Future Vision </a:t>
            </a:r>
            <a:endParaRPr lang="en-AE" b="1" dirty="0"/>
          </a:p>
        </p:txBody>
      </p:sp>
      <p:sp>
        <p:nvSpPr>
          <p:cNvPr id="3" name="Text Placeholder 2">
            <a:extLst>
              <a:ext uri="{FF2B5EF4-FFF2-40B4-BE49-F238E27FC236}">
                <a16:creationId xmlns:a16="http://schemas.microsoft.com/office/drawing/2014/main" id="{2E5D99C3-5C3D-CF73-E9D6-FD5DB0AADF46}"/>
              </a:ext>
            </a:extLst>
          </p:cNvPr>
          <p:cNvSpPr>
            <a:spLocks noGrp="1"/>
          </p:cNvSpPr>
          <p:nvPr>
            <p:ph type="body" idx="1"/>
          </p:nvPr>
        </p:nvSpPr>
        <p:spPr/>
        <p:txBody>
          <a:bodyPr/>
          <a:lstStyle/>
          <a:p>
            <a:r>
              <a:rPr lang="en-US" sz="2400" b="0" dirty="0">
                <a:cs typeface="Biome"/>
              </a:rPr>
              <a:t>Results</a:t>
            </a:r>
            <a:endParaRPr lang="en-AE" sz="2400" b="0" dirty="0"/>
          </a:p>
        </p:txBody>
      </p:sp>
      <p:sp>
        <p:nvSpPr>
          <p:cNvPr id="4" name="Content Placeholder 3">
            <a:extLst>
              <a:ext uri="{FF2B5EF4-FFF2-40B4-BE49-F238E27FC236}">
                <a16:creationId xmlns:a16="http://schemas.microsoft.com/office/drawing/2014/main" id="{B6B150C9-54C6-8959-24AF-9BB1C838A27D}"/>
              </a:ext>
            </a:extLst>
          </p:cNvPr>
          <p:cNvSpPr>
            <a:spLocks noGrp="1"/>
          </p:cNvSpPr>
          <p:nvPr>
            <p:ph sz="half" idx="2"/>
          </p:nvPr>
        </p:nvSpPr>
        <p:spPr/>
        <p:txBody>
          <a:bodyPr>
            <a:normAutofit/>
          </a:bodyPr>
          <a:lstStyle/>
          <a:p>
            <a:r>
              <a:rPr lang="en-US" sz="1750" dirty="0"/>
              <a:t>The model successfully detected wildfire regions using combined RGB–Thermal imagery.</a:t>
            </a:r>
          </a:p>
          <a:p>
            <a:r>
              <a:rPr lang="en-US" sz="1750" dirty="0"/>
              <a:t>Achieved strong evaluation performance with high (</a:t>
            </a:r>
            <a:r>
              <a:rPr lang="en-US" sz="1750" b="1" dirty="0"/>
              <a:t>Accuracy=0.9965)</a:t>
            </a:r>
            <a:r>
              <a:rPr lang="en-US" sz="1750" dirty="0"/>
              <a:t>,( </a:t>
            </a:r>
            <a:r>
              <a:rPr lang="en-US" sz="1750" b="1" dirty="0" err="1"/>
              <a:t>IoU</a:t>
            </a:r>
            <a:r>
              <a:rPr lang="en-US" sz="1750" b="1" dirty="0"/>
              <a:t>=0.6684)</a:t>
            </a:r>
            <a:r>
              <a:rPr lang="en-US" sz="1750" dirty="0"/>
              <a:t>, and (</a:t>
            </a:r>
            <a:r>
              <a:rPr lang="en-US" sz="1750" b="1" dirty="0"/>
              <a:t>Dice scores=07815)</a:t>
            </a:r>
            <a:r>
              <a:rPr lang="en-US" sz="1750" dirty="0"/>
              <a:t>.</a:t>
            </a:r>
          </a:p>
          <a:p>
            <a:r>
              <a:rPr lang="en-US" sz="1750" dirty="0"/>
              <a:t>Visual outputs show accurate fire localization in both </a:t>
            </a:r>
            <a:r>
              <a:rPr lang="en-US" sz="1750" b="1" dirty="0"/>
              <a:t>daytime and nighttime</a:t>
            </a:r>
            <a:r>
              <a:rPr lang="en-US" sz="1750" dirty="0"/>
              <a:t> conditions.</a:t>
            </a:r>
          </a:p>
          <a:p>
            <a:r>
              <a:rPr lang="en-US" sz="1750" dirty="0"/>
              <a:t>Fusion of RGB + Thermal data proved more reliable than using single-sensor inputs.</a:t>
            </a:r>
            <a:endParaRPr lang="en-AE" sz="1750" dirty="0"/>
          </a:p>
        </p:txBody>
      </p:sp>
      <p:sp>
        <p:nvSpPr>
          <p:cNvPr id="5" name="Text Placeholder 4">
            <a:extLst>
              <a:ext uri="{FF2B5EF4-FFF2-40B4-BE49-F238E27FC236}">
                <a16:creationId xmlns:a16="http://schemas.microsoft.com/office/drawing/2014/main" id="{CFD071F2-2210-826C-DCAE-A4D1D1744E8E}"/>
              </a:ext>
            </a:extLst>
          </p:cNvPr>
          <p:cNvSpPr>
            <a:spLocks noGrp="1"/>
          </p:cNvSpPr>
          <p:nvPr>
            <p:ph type="body" sz="quarter" idx="3"/>
          </p:nvPr>
        </p:nvSpPr>
        <p:spPr/>
        <p:txBody>
          <a:bodyPr/>
          <a:lstStyle/>
          <a:p>
            <a:r>
              <a:rPr lang="en-US" sz="2400" b="1" dirty="0">
                <a:cs typeface="Biome"/>
              </a:rPr>
              <a:t>Future Vision</a:t>
            </a:r>
            <a:endParaRPr lang="en-AE" sz="2400" dirty="0"/>
          </a:p>
        </p:txBody>
      </p:sp>
      <p:sp>
        <p:nvSpPr>
          <p:cNvPr id="6" name="Content Placeholder 5">
            <a:extLst>
              <a:ext uri="{FF2B5EF4-FFF2-40B4-BE49-F238E27FC236}">
                <a16:creationId xmlns:a16="http://schemas.microsoft.com/office/drawing/2014/main" id="{D9B3C8B3-4F6B-ED88-86A7-47A716EE79D3}"/>
              </a:ext>
            </a:extLst>
          </p:cNvPr>
          <p:cNvSpPr>
            <a:spLocks noGrp="1"/>
          </p:cNvSpPr>
          <p:nvPr>
            <p:ph sz="quarter" idx="4"/>
          </p:nvPr>
        </p:nvSpPr>
        <p:spPr/>
        <p:txBody>
          <a:bodyPr>
            <a:normAutofit/>
          </a:bodyPr>
          <a:lstStyle/>
          <a:p>
            <a:r>
              <a:rPr lang="en-US" sz="1750" dirty="0"/>
              <a:t>Deploy the model on </a:t>
            </a:r>
            <a:r>
              <a:rPr lang="en-US" sz="1750" b="1" dirty="0"/>
              <a:t>UAVs, fixed surveillance cameras, or satellite systems</a:t>
            </a:r>
            <a:r>
              <a:rPr lang="en-US" sz="1750" dirty="0"/>
              <a:t> for real-time monitoring.</a:t>
            </a:r>
          </a:p>
          <a:p>
            <a:r>
              <a:rPr lang="en-US" sz="1750" dirty="0"/>
              <a:t>Expand training using larger, more diverse datasets to improve generalization.</a:t>
            </a:r>
          </a:p>
          <a:p>
            <a:r>
              <a:rPr lang="en-US" sz="1750" dirty="0"/>
              <a:t>Integrate early-warning alerts for emergency response teams.</a:t>
            </a:r>
          </a:p>
          <a:p>
            <a:r>
              <a:rPr lang="en-US" sz="1750" dirty="0"/>
              <a:t>Build a full pipeline capable of </a:t>
            </a:r>
            <a:r>
              <a:rPr lang="en-US" sz="1750" b="1" dirty="0"/>
              <a:t>real-time wildfire detection and tracking</a:t>
            </a:r>
            <a:r>
              <a:rPr lang="en-US" sz="1750" dirty="0"/>
              <a:t> in challenging environmental conditions.</a:t>
            </a:r>
          </a:p>
          <a:p>
            <a:endParaRPr lang="en-AE" sz="1750" dirty="0"/>
          </a:p>
        </p:txBody>
      </p:sp>
      <p:sp>
        <p:nvSpPr>
          <p:cNvPr id="9" name="Slide Number Placeholder 8">
            <a:extLst>
              <a:ext uri="{FF2B5EF4-FFF2-40B4-BE49-F238E27FC236}">
                <a16:creationId xmlns:a16="http://schemas.microsoft.com/office/drawing/2014/main" id="{54AB72D4-AE91-9AFC-535D-E719A12518B8}"/>
              </a:ext>
            </a:extLst>
          </p:cNvPr>
          <p:cNvSpPr>
            <a:spLocks noGrp="1"/>
          </p:cNvSpPr>
          <p:nvPr>
            <p:ph type="sldNum" sz="quarter" idx="12"/>
          </p:nvPr>
        </p:nvSpPr>
        <p:spPr/>
        <p:txBody>
          <a:bodyPr/>
          <a:lstStyle/>
          <a:p>
            <a:fld id="{AE208ADF-3ADD-483D-A721-14E3EEE2C135}" type="slidenum">
              <a:rPr lang="en-US" smtClean="0"/>
              <a:pPr/>
              <a:t>9</a:t>
            </a:fld>
            <a:endParaRPr lang="en-US" dirty="0"/>
          </a:p>
        </p:txBody>
      </p:sp>
    </p:spTree>
    <p:extLst>
      <p:ext uri="{BB962C8B-B14F-4D97-AF65-F5344CB8AC3E}">
        <p14:creationId xmlns:p14="http://schemas.microsoft.com/office/powerpoint/2010/main" val="1408433066"/>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0CC34A-D535-41BC-8B48-A0E1EA32D7E8}">
  <ds:schemaRefs>
    <ds:schemaRef ds:uri="http://schemas.microsoft.com/sharepoint/v3/contenttype/forms"/>
  </ds:schemaRefs>
</ds:datastoreItem>
</file>

<file path=customXml/itemProps3.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258</TotalTime>
  <Words>1198</Words>
  <Application>Microsoft Office PowerPoint</Application>
  <PresentationFormat>Widescreen</PresentationFormat>
  <Paragraphs>124</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Biome</vt:lpstr>
      <vt:lpstr>Calibri</vt:lpstr>
      <vt:lpstr>Cambria</vt:lpstr>
      <vt:lpstr>Dante</vt:lpstr>
      <vt:lpstr>Symbol</vt:lpstr>
      <vt:lpstr>PineVTI</vt:lpstr>
      <vt:lpstr>AI-FireGuard</vt:lpstr>
      <vt:lpstr>Agenda</vt:lpstr>
      <vt:lpstr>Introduction</vt:lpstr>
      <vt:lpstr>Project Idea(Significance &amp; Objective)</vt:lpstr>
      <vt:lpstr>PowerPoint Presentation</vt:lpstr>
      <vt:lpstr>Dataset Comparison – UAV-based Fire Detection</vt:lpstr>
      <vt:lpstr>Data Set OverView</vt:lpstr>
      <vt:lpstr>Project workflow (Methodology)</vt:lpstr>
      <vt:lpstr>Results &amp; Future Vision </vt:lpstr>
      <vt:lpstr>Argument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Bashar Alasaleh</dc:creator>
  <cp:lastModifiedBy>hasan alhomsi</cp:lastModifiedBy>
  <cp:revision>10</cp:revision>
  <dcterms:created xsi:type="dcterms:W3CDTF">2025-11-11T18:25:25Z</dcterms:created>
  <dcterms:modified xsi:type="dcterms:W3CDTF">2025-11-15T07:06:31Z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